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27"/>
  </p:notesMasterIdLst>
  <p:handoutMasterIdLst>
    <p:handoutMasterId r:id="rId28"/>
  </p:handoutMasterIdLst>
  <p:sldIdLst>
    <p:sldId id="256" r:id="rId2"/>
    <p:sldId id="406" r:id="rId3"/>
    <p:sldId id="427" r:id="rId4"/>
    <p:sldId id="429" r:id="rId5"/>
    <p:sldId id="430" r:id="rId6"/>
    <p:sldId id="431" r:id="rId7"/>
    <p:sldId id="433" r:id="rId8"/>
    <p:sldId id="446" r:id="rId9"/>
    <p:sldId id="434" r:id="rId10"/>
    <p:sldId id="435" r:id="rId11"/>
    <p:sldId id="436" r:id="rId12"/>
    <p:sldId id="437" r:id="rId13"/>
    <p:sldId id="442" r:id="rId14"/>
    <p:sldId id="438" r:id="rId15"/>
    <p:sldId id="439" r:id="rId16"/>
    <p:sldId id="447" r:id="rId17"/>
    <p:sldId id="448" r:id="rId18"/>
    <p:sldId id="440" r:id="rId19"/>
    <p:sldId id="441" r:id="rId20"/>
    <p:sldId id="420" r:id="rId21"/>
    <p:sldId id="449" r:id="rId22"/>
    <p:sldId id="445" r:id="rId23"/>
    <p:sldId id="425" r:id="rId24"/>
    <p:sldId id="443" r:id="rId25"/>
    <p:sldId id="444" r:id="rId26"/>
  </p:sldIdLst>
  <p:sldSz cx="9144000" cy="6858000" type="screen4x3"/>
  <p:notesSz cx="9926638" cy="67976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0019"/>
    <a:srgbClr val="FF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06" autoAdjust="0"/>
    <p:restoredTop sz="94682" autoAdjust="0"/>
  </p:normalViewPr>
  <p:slideViewPr>
    <p:cSldViewPr snapToGrid="0">
      <p:cViewPr>
        <p:scale>
          <a:sx n="128" d="100"/>
          <a:sy n="128" d="100"/>
        </p:scale>
        <p:origin x="8" y="-20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varScale="1">
        <p:scale>
          <a:sx n="123" d="100"/>
          <a:sy n="123" d="100"/>
        </p:scale>
        <p:origin x="1680" y="10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301543" cy="341064"/>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5622798" y="1"/>
            <a:ext cx="4301543" cy="341064"/>
          </a:xfrm>
          <a:prstGeom prst="rect">
            <a:avLst/>
          </a:prstGeom>
        </p:spPr>
        <p:txBody>
          <a:bodyPr vert="horz" lIns="91440" tIns="45720" rIns="91440" bIns="45720" rtlCol="0"/>
          <a:lstStyle>
            <a:lvl1pPr algn="r">
              <a:defRPr sz="1200"/>
            </a:lvl1pPr>
          </a:lstStyle>
          <a:p>
            <a:fld id="{EF2B9C14-D1DE-4411-A927-56B1A99A6035}" type="datetimeFigureOut">
              <a:rPr lang="en-US" smtClean="0"/>
              <a:t>12/7/15</a:t>
            </a:fld>
            <a:endParaRPr lang="en-US" dirty="0"/>
          </a:p>
        </p:txBody>
      </p:sp>
      <p:sp>
        <p:nvSpPr>
          <p:cNvPr id="4" name="Footer Placeholder 3"/>
          <p:cNvSpPr>
            <a:spLocks noGrp="1"/>
          </p:cNvSpPr>
          <p:nvPr>
            <p:ph type="ftr" sz="quarter" idx="2"/>
          </p:nvPr>
        </p:nvSpPr>
        <p:spPr>
          <a:xfrm>
            <a:off x="0" y="6456612"/>
            <a:ext cx="4301543" cy="341063"/>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5622798" y="6456612"/>
            <a:ext cx="4301543" cy="341063"/>
          </a:xfrm>
          <a:prstGeom prst="rect">
            <a:avLst/>
          </a:prstGeom>
        </p:spPr>
        <p:txBody>
          <a:bodyPr vert="horz" lIns="91440" tIns="45720" rIns="91440" bIns="45720" rtlCol="0" anchor="b"/>
          <a:lstStyle>
            <a:lvl1pPr algn="r">
              <a:defRPr sz="1200"/>
            </a:lvl1pPr>
          </a:lstStyle>
          <a:p>
            <a:fld id="{579EB1E0-AC4D-4F4D-BBE3-E165A064A96D}" type="slidenum">
              <a:rPr lang="en-US" smtClean="0"/>
              <a:t>‹#›</a:t>
            </a:fld>
            <a:endParaRPr lang="en-US" dirty="0"/>
          </a:p>
        </p:txBody>
      </p:sp>
    </p:spTree>
    <p:extLst>
      <p:ext uri="{BB962C8B-B14F-4D97-AF65-F5344CB8AC3E}">
        <p14:creationId xmlns:p14="http://schemas.microsoft.com/office/powerpoint/2010/main" val="1905454346"/>
      </p:ext>
    </p:extLst>
  </p:cSld>
  <p:clrMap bg1="lt1" tx1="dk1" bg2="lt2" tx2="dk2" accent1="accent1" accent2="accent2" accent3="accent3" accent4="accent4" accent5="accent5" accent6="accent6" hlink="hlink" folHlink="folHlink"/>
</p:handoutMaster>
</file>

<file path=ppt/media/image2.tiff>
</file>

<file path=ppt/media/image3.tiff>
</file>

<file path=ppt/media/image4.tiff>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01543" cy="34145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5623372" y="0"/>
            <a:ext cx="4301543" cy="341458"/>
          </a:xfrm>
          <a:prstGeom prst="rect">
            <a:avLst/>
          </a:prstGeom>
        </p:spPr>
        <p:txBody>
          <a:bodyPr vert="horz" lIns="91440" tIns="45720" rIns="91440" bIns="45720" rtlCol="0"/>
          <a:lstStyle>
            <a:lvl1pPr algn="r">
              <a:defRPr sz="1200"/>
            </a:lvl1pPr>
          </a:lstStyle>
          <a:p>
            <a:fld id="{DC78E1A0-ED8A-45CB-ACC6-03A40F5968E2}" type="datetimeFigureOut">
              <a:rPr lang="en-US" smtClean="0"/>
              <a:t>12/7/15</a:t>
            </a:fld>
            <a:endParaRPr lang="en-US" dirty="0"/>
          </a:p>
        </p:txBody>
      </p:sp>
      <p:sp>
        <p:nvSpPr>
          <p:cNvPr id="4" name="Slide Image Placeholder 3"/>
          <p:cNvSpPr>
            <a:spLocks noGrp="1" noRot="1" noChangeAspect="1"/>
          </p:cNvSpPr>
          <p:nvPr>
            <p:ph type="sldImg" idx="2"/>
          </p:nvPr>
        </p:nvSpPr>
        <p:spPr>
          <a:xfrm>
            <a:off x="3433763" y="849313"/>
            <a:ext cx="3059112" cy="229393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2664" y="3271382"/>
            <a:ext cx="7941310" cy="2676584"/>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456219"/>
            <a:ext cx="4301543" cy="34145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5623372" y="6456219"/>
            <a:ext cx="4301543" cy="341457"/>
          </a:xfrm>
          <a:prstGeom prst="rect">
            <a:avLst/>
          </a:prstGeom>
        </p:spPr>
        <p:txBody>
          <a:bodyPr vert="horz" lIns="91440" tIns="45720" rIns="91440" bIns="45720" rtlCol="0" anchor="b"/>
          <a:lstStyle>
            <a:lvl1pPr algn="r">
              <a:defRPr sz="1200"/>
            </a:lvl1pPr>
          </a:lstStyle>
          <a:p>
            <a:fld id="{B4A3401A-85D7-4E8B-A870-E455B7B50306}" type="slidenum">
              <a:rPr lang="en-US" smtClean="0"/>
              <a:t>‹#›</a:t>
            </a:fld>
            <a:endParaRPr lang="en-US" dirty="0"/>
          </a:p>
        </p:txBody>
      </p:sp>
    </p:spTree>
    <p:extLst>
      <p:ext uri="{BB962C8B-B14F-4D97-AF65-F5344CB8AC3E}">
        <p14:creationId xmlns:p14="http://schemas.microsoft.com/office/powerpoint/2010/main" val="333271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a:t>
            </a:fld>
            <a:endParaRPr lang="en-US"/>
          </a:p>
        </p:txBody>
      </p:sp>
    </p:spTree>
    <p:extLst>
      <p:ext uri="{BB962C8B-B14F-4D97-AF65-F5344CB8AC3E}">
        <p14:creationId xmlns:p14="http://schemas.microsoft.com/office/powerpoint/2010/main" val="1507172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10</a:t>
            </a:fld>
            <a:endParaRPr lang="en-US"/>
          </a:p>
        </p:txBody>
      </p:sp>
    </p:spTree>
    <p:extLst>
      <p:ext uri="{BB962C8B-B14F-4D97-AF65-F5344CB8AC3E}">
        <p14:creationId xmlns:p14="http://schemas.microsoft.com/office/powerpoint/2010/main" val="1527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11</a:t>
            </a:fld>
            <a:endParaRPr lang="en-US"/>
          </a:p>
        </p:txBody>
      </p:sp>
    </p:spTree>
    <p:extLst>
      <p:ext uri="{BB962C8B-B14F-4D97-AF65-F5344CB8AC3E}">
        <p14:creationId xmlns:p14="http://schemas.microsoft.com/office/powerpoint/2010/main" val="1601033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12</a:t>
            </a:fld>
            <a:endParaRPr lang="en-US"/>
          </a:p>
        </p:txBody>
      </p:sp>
    </p:spTree>
    <p:extLst>
      <p:ext uri="{BB962C8B-B14F-4D97-AF65-F5344CB8AC3E}">
        <p14:creationId xmlns:p14="http://schemas.microsoft.com/office/powerpoint/2010/main" val="346269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13</a:t>
            </a:fld>
            <a:endParaRPr lang="en-US"/>
          </a:p>
        </p:txBody>
      </p:sp>
    </p:spTree>
    <p:extLst>
      <p:ext uri="{BB962C8B-B14F-4D97-AF65-F5344CB8AC3E}">
        <p14:creationId xmlns:p14="http://schemas.microsoft.com/office/powerpoint/2010/main" val="162118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14</a:t>
            </a:fld>
            <a:endParaRPr lang="en-US"/>
          </a:p>
        </p:txBody>
      </p:sp>
    </p:spTree>
    <p:extLst>
      <p:ext uri="{BB962C8B-B14F-4D97-AF65-F5344CB8AC3E}">
        <p14:creationId xmlns:p14="http://schemas.microsoft.com/office/powerpoint/2010/main" val="77349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15</a:t>
            </a:fld>
            <a:endParaRPr lang="en-US"/>
          </a:p>
        </p:txBody>
      </p:sp>
    </p:spTree>
    <p:extLst>
      <p:ext uri="{BB962C8B-B14F-4D97-AF65-F5344CB8AC3E}">
        <p14:creationId xmlns:p14="http://schemas.microsoft.com/office/powerpoint/2010/main" val="3466756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16</a:t>
            </a:fld>
            <a:endParaRPr lang="en-US"/>
          </a:p>
        </p:txBody>
      </p:sp>
    </p:spTree>
    <p:extLst>
      <p:ext uri="{BB962C8B-B14F-4D97-AF65-F5344CB8AC3E}">
        <p14:creationId xmlns:p14="http://schemas.microsoft.com/office/powerpoint/2010/main" val="1784555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17</a:t>
            </a:fld>
            <a:endParaRPr lang="en-US"/>
          </a:p>
        </p:txBody>
      </p:sp>
    </p:spTree>
    <p:extLst>
      <p:ext uri="{BB962C8B-B14F-4D97-AF65-F5344CB8AC3E}">
        <p14:creationId xmlns:p14="http://schemas.microsoft.com/office/powerpoint/2010/main" val="16417026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18</a:t>
            </a:fld>
            <a:endParaRPr lang="en-US"/>
          </a:p>
        </p:txBody>
      </p:sp>
    </p:spTree>
    <p:extLst>
      <p:ext uri="{BB962C8B-B14F-4D97-AF65-F5344CB8AC3E}">
        <p14:creationId xmlns:p14="http://schemas.microsoft.com/office/powerpoint/2010/main" val="12927449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19</a:t>
            </a:fld>
            <a:endParaRPr lang="en-US"/>
          </a:p>
        </p:txBody>
      </p:sp>
    </p:spTree>
    <p:extLst>
      <p:ext uri="{BB962C8B-B14F-4D97-AF65-F5344CB8AC3E}">
        <p14:creationId xmlns:p14="http://schemas.microsoft.com/office/powerpoint/2010/main" val="11546527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a:t>
            </a:fld>
            <a:endParaRPr lang="en-US"/>
          </a:p>
        </p:txBody>
      </p:sp>
    </p:spTree>
    <p:extLst>
      <p:ext uri="{BB962C8B-B14F-4D97-AF65-F5344CB8AC3E}">
        <p14:creationId xmlns:p14="http://schemas.microsoft.com/office/powerpoint/2010/main" val="2195877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20</a:t>
            </a:fld>
            <a:endParaRPr lang="en-US" dirty="0"/>
          </a:p>
        </p:txBody>
      </p:sp>
    </p:spTree>
    <p:extLst>
      <p:ext uri="{BB962C8B-B14F-4D97-AF65-F5344CB8AC3E}">
        <p14:creationId xmlns:p14="http://schemas.microsoft.com/office/powerpoint/2010/main" val="1144268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21</a:t>
            </a:fld>
            <a:endParaRPr lang="en-US" dirty="0"/>
          </a:p>
        </p:txBody>
      </p:sp>
    </p:spTree>
    <p:extLst>
      <p:ext uri="{BB962C8B-B14F-4D97-AF65-F5344CB8AC3E}">
        <p14:creationId xmlns:p14="http://schemas.microsoft.com/office/powerpoint/2010/main" val="5630686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24</a:t>
            </a:fld>
            <a:endParaRPr lang="en-US"/>
          </a:p>
        </p:txBody>
      </p:sp>
    </p:spTree>
    <p:extLst>
      <p:ext uri="{BB962C8B-B14F-4D97-AF65-F5344CB8AC3E}">
        <p14:creationId xmlns:p14="http://schemas.microsoft.com/office/powerpoint/2010/main" val="15177607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25</a:t>
            </a:fld>
            <a:endParaRPr lang="en-US"/>
          </a:p>
        </p:txBody>
      </p:sp>
    </p:spTree>
    <p:extLst>
      <p:ext uri="{BB962C8B-B14F-4D97-AF65-F5344CB8AC3E}">
        <p14:creationId xmlns:p14="http://schemas.microsoft.com/office/powerpoint/2010/main" val="1551446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3</a:t>
            </a:fld>
            <a:endParaRPr lang="en-US"/>
          </a:p>
        </p:txBody>
      </p:sp>
    </p:spTree>
    <p:extLst>
      <p:ext uri="{BB962C8B-B14F-4D97-AF65-F5344CB8AC3E}">
        <p14:creationId xmlns:p14="http://schemas.microsoft.com/office/powerpoint/2010/main" val="888051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4</a:t>
            </a:fld>
            <a:endParaRPr lang="en-US"/>
          </a:p>
        </p:txBody>
      </p:sp>
    </p:spTree>
    <p:extLst>
      <p:ext uri="{BB962C8B-B14F-4D97-AF65-F5344CB8AC3E}">
        <p14:creationId xmlns:p14="http://schemas.microsoft.com/office/powerpoint/2010/main" val="275106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5</a:t>
            </a:fld>
            <a:endParaRPr lang="en-US"/>
          </a:p>
        </p:txBody>
      </p:sp>
    </p:spTree>
    <p:extLst>
      <p:ext uri="{BB962C8B-B14F-4D97-AF65-F5344CB8AC3E}">
        <p14:creationId xmlns:p14="http://schemas.microsoft.com/office/powerpoint/2010/main" val="1596615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6</a:t>
            </a:fld>
            <a:endParaRPr lang="en-US"/>
          </a:p>
        </p:txBody>
      </p:sp>
    </p:spTree>
    <p:extLst>
      <p:ext uri="{BB962C8B-B14F-4D97-AF65-F5344CB8AC3E}">
        <p14:creationId xmlns:p14="http://schemas.microsoft.com/office/powerpoint/2010/main" val="1637800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A3401A-85D7-4E8B-A870-E455B7B50306}" type="slidenum">
              <a:rPr lang="en-US" smtClean="0"/>
              <a:t>7</a:t>
            </a:fld>
            <a:endParaRPr lang="en-US"/>
          </a:p>
        </p:txBody>
      </p:sp>
    </p:spTree>
    <p:extLst>
      <p:ext uri="{BB962C8B-B14F-4D97-AF65-F5344CB8AC3E}">
        <p14:creationId xmlns:p14="http://schemas.microsoft.com/office/powerpoint/2010/main" val="221650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8</a:t>
            </a:fld>
            <a:endParaRPr lang="en-US"/>
          </a:p>
        </p:txBody>
      </p:sp>
    </p:spTree>
    <p:extLst>
      <p:ext uri="{BB962C8B-B14F-4D97-AF65-F5344CB8AC3E}">
        <p14:creationId xmlns:p14="http://schemas.microsoft.com/office/powerpoint/2010/main" val="256506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33763" y="849313"/>
            <a:ext cx="3059112" cy="229393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A3401A-85D7-4E8B-A870-E455B7B50306}" type="slidenum">
              <a:rPr lang="en-US" smtClean="0"/>
              <a:t>9</a:t>
            </a:fld>
            <a:endParaRPr lang="en-US"/>
          </a:p>
        </p:txBody>
      </p:sp>
    </p:spTree>
    <p:extLst>
      <p:ext uri="{BB962C8B-B14F-4D97-AF65-F5344CB8AC3E}">
        <p14:creationId xmlns:p14="http://schemas.microsoft.com/office/powerpoint/2010/main" val="768242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5B69BF29-6A0D-4AEC-B806-CFDEA2343665}"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cxnSp>
        <p:nvCxnSpPr>
          <p:cNvPr id="9" name="Straight Connector 8"/>
          <p:cNvCxnSpPr/>
          <p:nvPr/>
        </p:nvCxnSpPr>
        <p:spPr>
          <a:xfrm>
            <a:off x="905744" y="4343400"/>
            <a:ext cx="7603256"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Rectangle 12"/>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103027262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4C3C61B5-8323-4E70-B465-B2733FB48FBF}"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7573352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1CF50B75-83E3-4EEC-8C74-1F2553AD3B96}"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1134940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6260" y="200880"/>
            <a:ext cx="7543800" cy="751620"/>
          </a:xfr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B722A375-FA6F-44B3-AA38-DE4E5F39EBA9}"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6544932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22961" y="6459786"/>
            <a:ext cx="1854203" cy="365125"/>
          </a:xfrm>
          <a:prstGeom prst="rect">
            <a:avLst/>
          </a:prstGeom>
        </p:spPr>
        <p:txBody>
          <a:bodyPr/>
          <a:lstStyle/>
          <a:p>
            <a:fld id="{641AD4B4-7A51-4CE5-AC62-0076FDFBECC7}" type="datetime1">
              <a:rPr lang="en-US" altLang="ko-KR" smtClean="0"/>
              <a:t>12/7/15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562761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2F8C46C4-4F0A-42FB-8D8B-783040106293}" type="datetime1">
              <a:rPr lang="en-US" altLang="ko-KR" smtClean="0"/>
              <a:t>12/7/15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5855683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296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440" y="2582334"/>
            <a:ext cx="370332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822961" y="6459786"/>
            <a:ext cx="1854203" cy="365125"/>
          </a:xfrm>
          <a:prstGeom prst="rect">
            <a:avLst/>
          </a:prstGeom>
        </p:spPr>
        <p:txBody>
          <a:bodyPr/>
          <a:lstStyle/>
          <a:p>
            <a:fld id="{1AF2400E-0A12-4112-A28F-DC418972DF78}" type="datetime1">
              <a:rPr lang="en-US" altLang="ko-KR" smtClean="0"/>
              <a:t>12/7/15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4788330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822961" y="6459786"/>
            <a:ext cx="1854203" cy="365125"/>
          </a:xfrm>
          <a:prstGeom prst="rect">
            <a:avLst/>
          </a:prstGeom>
        </p:spPr>
        <p:txBody>
          <a:bodyPr/>
          <a:lstStyle/>
          <a:p>
            <a:fld id="{525F37B8-E006-40CE-AC81-E3FA02AD2CB9}" type="datetime1">
              <a:rPr lang="en-US" altLang="ko-KR" smtClean="0"/>
              <a:t>12/7/15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4662185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a:xfrm>
            <a:off x="822961" y="6459786"/>
            <a:ext cx="1854203" cy="365125"/>
          </a:xfrm>
          <a:prstGeom prst="rect">
            <a:avLst/>
          </a:prstGeom>
        </p:spPr>
        <p:txBody>
          <a:bodyPr/>
          <a:lstStyle/>
          <a:p>
            <a:fld id="{3203A8CE-F9D4-4123-A6DE-BDC7F4ECB6A4}" type="datetime1">
              <a:rPr lang="en-US" altLang="ko-KR" smtClean="0"/>
              <a:t>12/7/15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5236868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49134" y="6459786"/>
            <a:ext cx="1963883" cy="365125"/>
          </a:xfrm>
          <a:prstGeom prst="rect">
            <a:avLst/>
          </a:prstGeom>
        </p:spPr>
        <p:txBody>
          <a:bodyPr/>
          <a:lstStyle>
            <a:lvl1pPr algn="l">
              <a:defRPr/>
            </a:lvl1pPr>
          </a:lstStyle>
          <a:p>
            <a:fld id="{09DD5217-9A9D-4BD4-B034-7149ABA909E7}" type="datetime1">
              <a:rPr lang="en-US" altLang="ko-KR" smtClean="0"/>
              <a:t>12/7/15</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4311907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5234"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822961" y="6459786"/>
            <a:ext cx="1854203" cy="365125"/>
          </a:xfrm>
          <a:prstGeom prst="rect">
            <a:avLst/>
          </a:prstGeom>
        </p:spPr>
        <p:txBody>
          <a:bodyPr/>
          <a:lstStyle/>
          <a:p>
            <a:fld id="{01FEB0B5-EDC6-4ACB-8149-9BB120A6E5AA}" type="datetime1">
              <a:rPr lang="en-US" altLang="ko-KR" smtClean="0"/>
              <a:t>12/7/15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219028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rgbClr val="7A0019"/>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rgbClr val="FFCC3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94335" y="172305"/>
            <a:ext cx="7543800" cy="75162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248653" y="6459786"/>
            <a:ext cx="757280" cy="365125"/>
          </a:xfrm>
          <a:prstGeom prst="rect">
            <a:avLst/>
          </a:prstGeom>
        </p:spPr>
        <p:txBody>
          <a:bodyPr vert="horz" lIns="91440" tIns="45720" rIns="91440" bIns="45720" rtlCol="0" anchor="ctr"/>
          <a:lstStyle>
            <a:lvl1pPr algn="r">
              <a:defRPr sz="1600" b="1">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409575" y="937746"/>
            <a:ext cx="828675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Rectangle 10"/>
          <p:cNvSpPr/>
          <p:nvPr userDrawn="1"/>
        </p:nvSpPr>
        <p:spPr>
          <a:xfrm>
            <a:off x="6062684" y="6448799"/>
            <a:ext cx="2484013" cy="369332"/>
          </a:xfrm>
          <a:prstGeom prst="rect">
            <a:avLst/>
          </a:prstGeom>
        </p:spPr>
        <p:txBody>
          <a:bodyPr wrap="none">
            <a:spAutoFit/>
          </a:bodyPr>
          <a:lstStyle/>
          <a:p>
            <a:r>
              <a:rPr lang="en-US" sz="1800" b="1" i="1" smtClean="0">
                <a:solidFill>
                  <a:schemeClr val="bg1"/>
                </a:solidFill>
              </a:rPr>
              <a:t>University </a:t>
            </a:r>
            <a:r>
              <a:rPr lang="en-US" sz="1800" b="1" i="1" dirty="0" smtClean="0">
                <a:solidFill>
                  <a:schemeClr val="bg1"/>
                </a:solidFill>
              </a:rPr>
              <a:t>of Minnesota</a:t>
            </a:r>
            <a:endParaRPr lang="en-US" sz="1800" b="0" i="1" dirty="0">
              <a:solidFill>
                <a:schemeClr val="bg1"/>
              </a:solidFill>
            </a:endParaRPr>
          </a:p>
        </p:txBody>
      </p:sp>
      <p:sp>
        <p:nvSpPr>
          <p:cNvPr id="12" name="Rectangle 11"/>
          <p:cNvSpPr/>
          <p:nvPr userDrawn="1"/>
        </p:nvSpPr>
        <p:spPr>
          <a:xfrm rot="18900000">
            <a:off x="-397098" y="-436270"/>
            <a:ext cx="736192" cy="788865"/>
          </a:xfrm>
          <a:prstGeom prst="rect">
            <a:avLst/>
          </a:prstGeom>
          <a:solidFill>
            <a:srgbClr val="7A0019"/>
          </a:solidFill>
          <a:ln w="57150">
            <a:solidFill>
              <a:srgbClr val="FFCC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4" name="Slide Number Placeholder 5"/>
          <p:cNvSpPr txBox="1">
            <a:spLocks/>
          </p:cNvSpPr>
          <p:nvPr userDrawn="1"/>
        </p:nvSpPr>
        <p:spPr>
          <a:xfrm>
            <a:off x="62399" y="6459786"/>
            <a:ext cx="984019" cy="365125"/>
          </a:xfrm>
          <a:prstGeom prst="rect">
            <a:avLst/>
          </a:prstGeom>
        </p:spPr>
        <p:txBody>
          <a:bodyPr vert="horz" lIns="91440" tIns="45720" rIns="91440" bIns="45720" rtlCol="0" anchor="ctr"/>
          <a:lstStyle>
            <a:defPPr>
              <a:defRPr lang="en-US"/>
            </a:defPPr>
            <a:lvl1pPr marL="0" algn="r" defTabSz="457200" rtl="0" eaLnBrk="1" latinLnBrk="0" hangingPunct="1">
              <a:defRPr sz="1800" b="1"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600" dirty="0" smtClean="0"/>
              <a:t>/16</a:t>
            </a:r>
            <a:endParaRPr lang="en-US" sz="1600"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555750" y="6491632"/>
            <a:ext cx="511323" cy="281883"/>
          </a:xfrm>
          <a:prstGeom prst="rect">
            <a:avLst/>
          </a:prstGeom>
        </p:spPr>
      </p:pic>
    </p:spTree>
    <p:extLst>
      <p:ext uri="{BB962C8B-B14F-4D97-AF65-F5344CB8AC3E}">
        <p14:creationId xmlns:p14="http://schemas.microsoft.com/office/powerpoint/2010/main" val="293086467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0621" y="141501"/>
            <a:ext cx="10874917" cy="5351903"/>
          </a:xfrm>
        </p:spPr>
        <p:txBody>
          <a:bodyPr>
            <a:normAutofit/>
          </a:bodyPr>
          <a:lstStyle/>
          <a:p>
            <a:pPr algn="r">
              <a:lnSpc>
                <a:spcPct val="100000"/>
              </a:lnSpc>
            </a:pPr>
            <a:r>
              <a:rPr lang="en-US" altLang="ko-KR" sz="2000" dirty="0" smtClean="0">
                <a:solidFill>
                  <a:schemeClr val="tx1"/>
                </a:solidFill>
              </a:rPr>
              <a:t> </a:t>
            </a:r>
            <a:r>
              <a:rPr lang="en-US" altLang="ko-KR" sz="4000" b="1" dirty="0" smtClean="0">
                <a:solidFill>
                  <a:schemeClr val="tx1"/>
                </a:solidFill>
              </a:rPr>
              <a:t/>
            </a:r>
            <a:br>
              <a:rPr lang="en-US" altLang="ko-KR" sz="4000" b="1" dirty="0" smtClean="0">
                <a:solidFill>
                  <a:schemeClr val="tx1"/>
                </a:solidFill>
              </a:rPr>
            </a:br>
            <a:r>
              <a:rPr lang="en-US" altLang="ko-KR" sz="5400" b="1" dirty="0" smtClean="0">
                <a:solidFill>
                  <a:schemeClr val="tx1"/>
                </a:solidFill>
              </a:rPr>
              <a:t>Link prefetching</a:t>
            </a:r>
            <a:r>
              <a:rPr lang="en-US" altLang="ko-KR" sz="3800" dirty="0" smtClean="0">
                <a:solidFill>
                  <a:schemeClr val="tx1"/>
                </a:solidFill>
              </a:rPr>
              <a:t/>
            </a:r>
            <a:br>
              <a:rPr lang="en-US" altLang="ko-KR" sz="3800" dirty="0" smtClean="0">
                <a:solidFill>
                  <a:schemeClr val="tx1"/>
                </a:solidFill>
              </a:rPr>
            </a:br>
            <a:r>
              <a:rPr lang="en-US" altLang="ko-KR" sz="3800" dirty="0" smtClean="0">
                <a:solidFill>
                  <a:schemeClr val="tx1"/>
                </a:solidFill>
              </a:rPr>
              <a:t>: </a:t>
            </a:r>
            <a:r>
              <a:rPr lang="en-US" altLang="ko-KR" sz="4000" dirty="0">
                <a:solidFill>
                  <a:schemeClr val="tx1"/>
                </a:solidFill>
              </a:rPr>
              <a:t>A</a:t>
            </a:r>
            <a:r>
              <a:rPr lang="en-US" altLang="ko-KR" sz="4000" dirty="0" smtClean="0">
                <a:solidFill>
                  <a:schemeClr val="tx1"/>
                </a:solidFill>
              </a:rPr>
              <a:t> </a:t>
            </a:r>
            <a:r>
              <a:rPr lang="en-US" altLang="ko-KR" sz="4000" b="1" dirty="0">
                <a:solidFill>
                  <a:schemeClr val="tx1"/>
                </a:solidFill>
              </a:rPr>
              <a:t>W</a:t>
            </a:r>
            <a:r>
              <a:rPr lang="en-US" altLang="ko-KR" sz="4000" b="1" dirty="0" smtClean="0">
                <a:solidFill>
                  <a:schemeClr val="tx1"/>
                </a:solidFill>
              </a:rPr>
              <a:t>ebsite </a:t>
            </a:r>
            <a:r>
              <a:rPr lang="en-US" altLang="ko-KR" sz="4000" b="1" dirty="0">
                <a:solidFill>
                  <a:schemeClr val="tx1"/>
                </a:solidFill>
              </a:rPr>
              <a:t>F</a:t>
            </a:r>
            <a:r>
              <a:rPr lang="en-US" altLang="ko-KR" sz="4000" b="1" dirty="0" smtClean="0">
                <a:solidFill>
                  <a:schemeClr val="tx1"/>
                </a:solidFill>
              </a:rPr>
              <a:t>ingerprinting Defense</a:t>
            </a:r>
            <a:r>
              <a:rPr lang="en-US" altLang="ko-KR" sz="4000" dirty="0" smtClean="0">
                <a:solidFill>
                  <a:schemeClr val="tx1"/>
                </a:solidFill>
              </a:rPr>
              <a:t> for Tor</a:t>
            </a:r>
            <a:r>
              <a:rPr lang="en-US" altLang="ko-KR" sz="3800" b="1" dirty="0" smtClean="0">
                <a:solidFill>
                  <a:schemeClr val="tx1"/>
                </a:solidFill>
              </a:rPr>
              <a:t/>
            </a:r>
            <a:br>
              <a:rPr lang="en-US" altLang="ko-KR" sz="3800" b="1" dirty="0" smtClean="0">
                <a:solidFill>
                  <a:schemeClr val="tx1"/>
                </a:solidFill>
              </a:rPr>
            </a:br>
            <a:r>
              <a:rPr lang="en-US" altLang="ko-KR" sz="2400" b="1" dirty="0" smtClean="0">
                <a:solidFill>
                  <a:schemeClr val="tx1"/>
                </a:solidFill>
              </a:rPr>
              <a:t> </a:t>
            </a:r>
            <a:r>
              <a:rPr lang="en-US" sz="3600" i="1" dirty="0" smtClean="0">
                <a:solidFill>
                  <a:schemeClr val="tx1">
                    <a:lumMod val="65000"/>
                    <a:lumOff val="35000"/>
                  </a:schemeClr>
                </a:solidFill>
              </a:rPr>
              <a:t/>
            </a:r>
            <a:br>
              <a:rPr lang="en-US" sz="3600" i="1" dirty="0" smtClean="0">
                <a:solidFill>
                  <a:schemeClr val="tx1">
                    <a:lumMod val="65000"/>
                    <a:lumOff val="35000"/>
                  </a:schemeClr>
                </a:solidFill>
              </a:rPr>
            </a:br>
            <a:r>
              <a:rPr lang="en-US" sz="2000" i="1" dirty="0" smtClean="0">
                <a:solidFill>
                  <a:schemeClr val="tx1">
                    <a:lumMod val="65000"/>
                    <a:lumOff val="35000"/>
                  </a:schemeClr>
                </a:solidFill>
              </a:rPr>
              <a:t> </a:t>
            </a:r>
            <a:r>
              <a:rPr lang="en-US" sz="3600" b="1" i="1" dirty="0" smtClean="0">
                <a:solidFill>
                  <a:schemeClr val="tx1">
                    <a:lumMod val="65000"/>
                    <a:lumOff val="35000"/>
                  </a:schemeClr>
                </a:solidFill>
              </a:rPr>
              <a:t/>
            </a:r>
            <a:br>
              <a:rPr lang="en-US" sz="3600" b="1" i="1" dirty="0" smtClean="0">
                <a:solidFill>
                  <a:schemeClr val="tx1">
                    <a:lumMod val="65000"/>
                    <a:lumOff val="35000"/>
                  </a:schemeClr>
                </a:solidFill>
              </a:rPr>
            </a:br>
            <a:r>
              <a:rPr lang="en-US" altLang="ko-KR" sz="2400" b="1" i="1" dirty="0" err="1" smtClean="0">
                <a:solidFill>
                  <a:schemeClr val="tx1"/>
                </a:solidFill>
              </a:rPr>
              <a:t>Vaibhav</a:t>
            </a:r>
            <a:r>
              <a:rPr lang="en-US" altLang="ko-KR" sz="2400" b="1" i="1" dirty="0" smtClean="0">
                <a:solidFill>
                  <a:schemeClr val="tx1"/>
                </a:solidFill>
              </a:rPr>
              <a:t> </a:t>
            </a:r>
            <a:r>
              <a:rPr lang="en-US" altLang="ko-KR" sz="2000" i="1" dirty="0" smtClean="0"/>
              <a:t>Sharma, </a:t>
            </a:r>
            <a:r>
              <a:rPr lang="en-US" altLang="ko-KR" sz="2400" b="1" i="1" dirty="0" err="1" smtClean="0">
                <a:solidFill>
                  <a:schemeClr val="tx1"/>
                </a:solidFill>
              </a:rPr>
              <a:t>Taejoon</a:t>
            </a:r>
            <a:r>
              <a:rPr lang="en-US" altLang="ko-KR" sz="2400" b="1" i="1" dirty="0" smtClean="0">
                <a:solidFill>
                  <a:schemeClr val="tx1"/>
                </a:solidFill>
              </a:rPr>
              <a:t> </a:t>
            </a:r>
            <a:r>
              <a:rPr lang="en-US" altLang="ko-KR" sz="2000" i="1" dirty="0" err="1" smtClean="0"/>
              <a:t>Byun</a:t>
            </a:r>
            <a:r>
              <a:rPr lang="en-US" altLang="ko-KR" sz="2000" i="1" dirty="0" smtClean="0"/>
              <a:t>, </a:t>
            </a:r>
            <a:r>
              <a:rPr lang="en-US" altLang="ko-KR" sz="2400" b="1" i="1" dirty="0" smtClean="0">
                <a:solidFill>
                  <a:schemeClr val="tx1"/>
                </a:solidFill>
              </a:rPr>
              <a:t>Se </a:t>
            </a:r>
            <a:r>
              <a:rPr lang="en-US" altLang="ko-KR" sz="2400" b="1" i="1" dirty="0" err="1" smtClean="0">
                <a:solidFill>
                  <a:schemeClr val="tx1"/>
                </a:solidFill>
              </a:rPr>
              <a:t>Eun</a:t>
            </a:r>
            <a:r>
              <a:rPr lang="en-US" altLang="ko-KR" sz="2400" i="1" dirty="0" smtClean="0">
                <a:solidFill>
                  <a:schemeClr val="tx1"/>
                </a:solidFill>
              </a:rPr>
              <a:t> </a:t>
            </a:r>
            <a:r>
              <a:rPr lang="en-US" altLang="ko-KR" sz="2000" i="1" dirty="0" smtClean="0"/>
              <a:t>Oh and </a:t>
            </a:r>
            <a:r>
              <a:rPr lang="en-US" altLang="ko-KR" sz="2400" b="1" i="1" dirty="0" err="1" smtClean="0">
                <a:solidFill>
                  <a:schemeClr val="tx1"/>
                </a:solidFill>
              </a:rPr>
              <a:t>Elaheh</a:t>
            </a:r>
            <a:r>
              <a:rPr lang="en-US" altLang="ko-KR" sz="2400" i="1" dirty="0" smtClean="0">
                <a:solidFill>
                  <a:schemeClr val="tx1"/>
                </a:solidFill>
              </a:rPr>
              <a:t> </a:t>
            </a:r>
            <a:r>
              <a:rPr lang="en-US" altLang="ko-KR" sz="2000" i="1" dirty="0" err="1" smtClean="0"/>
              <a:t>Ghassabani</a:t>
            </a:r>
            <a:r>
              <a:rPr lang="en-US" altLang="ko-KR" sz="2800" i="1" dirty="0" smtClean="0"/>
              <a:t/>
            </a:r>
            <a:br>
              <a:rPr lang="en-US" altLang="ko-KR" sz="2800" i="1" dirty="0" smtClean="0"/>
            </a:br>
            <a:r>
              <a:rPr lang="en-US" altLang="ko-KR" sz="2000" i="1" dirty="0" smtClean="0">
                <a:solidFill>
                  <a:schemeClr val="tx1">
                    <a:lumMod val="65000"/>
                    <a:lumOff val="35000"/>
                  </a:schemeClr>
                </a:solidFill>
              </a:rPr>
              <a:t>Final project of CSCI5271: Introduction to Security</a:t>
            </a:r>
            <a:r>
              <a:rPr lang="en-US" altLang="ko-KR" sz="2800" b="1" i="1" dirty="0" smtClean="0"/>
              <a:t/>
            </a:r>
            <a:br>
              <a:rPr lang="en-US" altLang="ko-KR" sz="2800" b="1" i="1" dirty="0" smtClean="0"/>
            </a:br>
            <a:r>
              <a:rPr lang="en-US" altLang="ko-KR" sz="2000" i="1" dirty="0" smtClean="0">
                <a:solidFill>
                  <a:schemeClr val="tx1">
                    <a:lumMod val="65000"/>
                    <a:lumOff val="35000"/>
                  </a:schemeClr>
                </a:solidFill>
              </a:rPr>
              <a:t> December 7,2015</a:t>
            </a:r>
            <a:endParaRPr lang="en-US" sz="4800" b="1" i="1" dirty="0">
              <a:solidFill>
                <a:srgbClr val="002060"/>
              </a:solidFill>
            </a:endParaRPr>
          </a:p>
        </p:txBody>
      </p:sp>
    </p:spTree>
    <p:extLst>
      <p:ext uri="{BB962C8B-B14F-4D97-AF65-F5344CB8AC3E}">
        <p14:creationId xmlns:p14="http://schemas.microsoft.com/office/powerpoint/2010/main" val="8645199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10</a:t>
            </a:fld>
            <a:endParaRPr lang="en-US" dirty="0"/>
          </a:p>
        </p:txBody>
      </p:sp>
      <p:sp>
        <p:nvSpPr>
          <p:cNvPr id="4" name="Rectangle 3"/>
          <p:cNvSpPr/>
          <p:nvPr/>
        </p:nvSpPr>
        <p:spPr>
          <a:xfrm>
            <a:off x="349416" y="1026916"/>
            <a:ext cx="8360830" cy="3970318"/>
          </a:xfrm>
          <a:prstGeom prst="rect">
            <a:avLst/>
          </a:prstGeom>
        </p:spPr>
        <p:txBody>
          <a:bodyPr wrap="square">
            <a:spAutoFit/>
          </a:bodyPr>
          <a:lstStyle/>
          <a:p>
            <a:pPr algn="just"/>
            <a:r>
              <a:rPr lang="en-US" altLang="ko-KR" sz="2800" b="1" dirty="0" smtClean="0"/>
              <a:t>A simple and easy way to obfuscate eavesdropper?</a:t>
            </a:r>
          </a:p>
          <a:p>
            <a:pPr marL="342882" indent="-342882" algn="just">
              <a:buFontTx/>
              <a:buChar char="-"/>
            </a:pPr>
            <a:r>
              <a:rPr lang="en-US" altLang="ko-KR" sz="2400" dirty="0" smtClean="0">
                <a:solidFill>
                  <a:schemeClr val="tx1">
                    <a:lumMod val="75000"/>
                    <a:lumOff val="25000"/>
                  </a:schemeClr>
                </a:solidFill>
              </a:rPr>
              <a:t>The accuracy of website fingerprinting attack depends on the predictability of website fingerprints.</a:t>
            </a:r>
          </a:p>
          <a:p>
            <a:pPr marL="342882" indent="-342882" algn="just">
              <a:buFontTx/>
              <a:buChar char="-"/>
            </a:pPr>
            <a:r>
              <a:rPr lang="en-US" altLang="ko-KR" sz="2400" dirty="0" smtClean="0">
                <a:solidFill>
                  <a:schemeClr val="tx1">
                    <a:lumMod val="75000"/>
                    <a:lumOff val="25000"/>
                  </a:schemeClr>
                </a:solidFill>
              </a:rPr>
              <a:t>The attack assumes that the fingerprint of a visit to a website will be similar to the previous visits.</a:t>
            </a:r>
          </a:p>
          <a:p>
            <a:pPr marL="342882" indent="-342882" algn="just">
              <a:buFontTx/>
              <a:buChar char="-"/>
            </a:pPr>
            <a:r>
              <a:rPr lang="en-US" altLang="ko-KR" sz="2400" dirty="0" smtClean="0">
                <a:solidFill>
                  <a:schemeClr val="tx1">
                    <a:lumMod val="75000"/>
                    <a:lumOff val="25000"/>
                  </a:schemeClr>
                </a:solidFill>
              </a:rPr>
              <a:t>What if it is not so?</a:t>
            </a:r>
          </a:p>
          <a:p>
            <a:pPr marL="342882" indent="-342882" algn="just">
              <a:buFontTx/>
              <a:buChar char="-"/>
            </a:pPr>
            <a:r>
              <a:rPr lang="en-US" altLang="ko-KR" sz="2400" dirty="0" smtClean="0">
                <a:solidFill>
                  <a:schemeClr val="tx1">
                    <a:lumMod val="75000"/>
                    <a:lumOff val="25000"/>
                  </a:schemeClr>
                </a:solidFill>
              </a:rPr>
              <a:t>What if a fingerprint looks different for each visit?</a:t>
            </a:r>
          </a:p>
          <a:p>
            <a:pPr marL="342882" indent="-342882" algn="just">
              <a:buFontTx/>
              <a:buChar char="-"/>
            </a:pPr>
            <a:endParaRPr lang="en-US" altLang="ko-KR" sz="2400" dirty="0">
              <a:solidFill>
                <a:schemeClr val="tx1">
                  <a:lumMod val="75000"/>
                  <a:lumOff val="25000"/>
                </a:schemeClr>
              </a:solidFill>
            </a:endParaRPr>
          </a:p>
          <a:p>
            <a:pPr algn="just"/>
            <a:r>
              <a:rPr lang="en-US" altLang="ko-KR" sz="2800" b="1" dirty="0" smtClean="0">
                <a:solidFill>
                  <a:srgbClr val="7A0019"/>
                </a:solidFill>
              </a:rPr>
              <a:t>Could </a:t>
            </a:r>
            <a:r>
              <a:rPr lang="en-US" altLang="ko-KR" sz="2800" b="1" u="sng" dirty="0" smtClean="0">
                <a:solidFill>
                  <a:srgbClr val="7A0019"/>
                </a:solidFill>
              </a:rPr>
              <a:t>randomized link prefetching</a:t>
            </a:r>
            <a:r>
              <a:rPr lang="en-US" altLang="ko-KR" sz="2800" b="1" dirty="0" smtClean="0">
                <a:solidFill>
                  <a:srgbClr val="7A0019"/>
                </a:solidFill>
              </a:rPr>
              <a:t> provide </a:t>
            </a:r>
            <a:r>
              <a:rPr lang="en-US" altLang="ko-KR" sz="2800" b="1" u="sng" dirty="0" smtClean="0">
                <a:solidFill>
                  <a:srgbClr val="7A0019"/>
                </a:solidFill>
              </a:rPr>
              <a:t>extra defense</a:t>
            </a:r>
            <a:r>
              <a:rPr lang="en-US" altLang="ko-KR" sz="2800" b="1" dirty="0" smtClean="0">
                <a:solidFill>
                  <a:srgbClr val="7A0019"/>
                </a:solidFill>
              </a:rPr>
              <a:t> against website </a:t>
            </a:r>
            <a:r>
              <a:rPr lang="en-US" altLang="ko-KR" sz="2800" b="1" u="sng" dirty="0" smtClean="0">
                <a:solidFill>
                  <a:srgbClr val="7A0019"/>
                </a:solidFill>
              </a:rPr>
              <a:t>fingerprinting attacks</a:t>
            </a:r>
            <a:r>
              <a:rPr lang="en-US" altLang="ko-KR" sz="2800" b="1" dirty="0" smtClean="0">
                <a:solidFill>
                  <a:srgbClr val="7A0019"/>
                </a:solidFill>
              </a:rPr>
              <a:t>?</a:t>
            </a:r>
            <a:endParaRPr lang="en-US" altLang="ko-KR" sz="2400" b="1" dirty="0">
              <a:solidFill>
                <a:srgbClr val="7A0019"/>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Idea</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80633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11</a:t>
            </a:fld>
            <a:endParaRPr lang="en-US" dirty="0"/>
          </a:p>
        </p:txBody>
      </p:sp>
      <p:sp>
        <p:nvSpPr>
          <p:cNvPr id="4" name="Rectangle 3"/>
          <p:cNvSpPr/>
          <p:nvPr/>
        </p:nvSpPr>
        <p:spPr>
          <a:xfrm>
            <a:off x="349416" y="1026916"/>
            <a:ext cx="8360830" cy="3108543"/>
          </a:xfrm>
          <a:prstGeom prst="rect">
            <a:avLst/>
          </a:prstGeom>
        </p:spPr>
        <p:txBody>
          <a:bodyPr wrap="square">
            <a:spAutoFit/>
          </a:bodyPr>
          <a:lstStyle/>
          <a:p>
            <a:pPr algn="just"/>
            <a:r>
              <a:rPr lang="en-US" altLang="ko-KR" sz="2800" b="1" dirty="0" smtClean="0"/>
              <a:t>What is link prefetching</a:t>
            </a:r>
          </a:p>
          <a:p>
            <a:pPr marL="342882" indent="-342882" algn="just">
              <a:buFontTx/>
              <a:buChar char="-"/>
            </a:pPr>
            <a:r>
              <a:rPr lang="en-US" altLang="ko-KR" sz="2400" dirty="0">
                <a:solidFill>
                  <a:schemeClr val="tx1">
                    <a:lumMod val="75000"/>
                    <a:lumOff val="25000"/>
                  </a:schemeClr>
                </a:solidFill>
              </a:rPr>
              <a:t>Link prefetching is a syntax to give web browsers a hint about documents that it should pre-fetch because the user might visit them in the near </a:t>
            </a:r>
            <a:r>
              <a:rPr lang="en-US" altLang="ko-KR" sz="2400" dirty="0" smtClean="0">
                <a:solidFill>
                  <a:schemeClr val="tx1">
                    <a:lumMod val="75000"/>
                    <a:lumOff val="25000"/>
                  </a:schemeClr>
                </a:solidFill>
              </a:rPr>
              <a:t>future.</a:t>
            </a:r>
          </a:p>
          <a:p>
            <a:pPr marL="342882" indent="-342882" algn="just">
              <a:buFontTx/>
              <a:buChar char="-"/>
            </a:pPr>
            <a:r>
              <a:rPr lang="en-US" altLang="ko-KR" sz="2400" dirty="0">
                <a:solidFill>
                  <a:schemeClr val="tx1">
                    <a:lumMod val="75000"/>
                    <a:lumOff val="25000"/>
                  </a:schemeClr>
                </a:solidFill>
              </a:rPr>
              <a:t>A web page provides a set of prefetching hints to the browser, and after the browser is finished loading the page, and after an idle time has passed, it begins silently prefetching specified documents, storing them in its cache.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pic>
        <p:nvPicPr>
          <p:cNvPr id="5" name="Picture 4"/>
          <p:cNvPicPr>
            <a:picLocks noChangeAspect="1"/>
          </p:cNvPicPr>
          <p:nvPr/>
        </p:nvPicPr>
        <p:blipFill>
          <a:blip r:embed="rId3"/>
          <a:stretch>
            <a:fillRect/>
          </a:stretch>
        </p:blipFill>
        <p:spPr>
          <a:xfrm>
            <a:off x="4723" y="1110156"/>
            <a:ext cx="9144000" cy="4673756"/>
          </a:xfrm>
          <a:prstGeom prst="rect">
            <a:avLst/>
          </a:prstGeom>
        </p:spPr>
      </p:pic>
      <p:pic>
        <p:nvPicPr>
          <p:cNvPr id="7" name="Picture 6"/>
          <p:cNvPicPr>
            <a:picLocks noChangeAspect="1"/>
          </p:cNvPicPr>
          <p:nvPr/>
        </p:nvPicPr>
        <p:blipFill>
          <a:blip r:embed="rId4"/>
          <a:stretch>
            <a:fillRect/>
          </a:stretch>
        </p:blipFill>
        <p:spPr>
          <a:xfrm>
            <a:off x="3568701" y="4195455"/>
            <a:ext cx="5422900" cy="1346200"/>
          </a:xfrm>
          <a:prstGeom prst="rect">
            <a:avLst/>
          </a:prstGeom>
          <a:ln w="28575">
            <a:solidFill>
              <a:srgbClr val="FFCC33"/>
            </a:solidFill>
          </a:ln>
        </p:spPr>
      </p:pic>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9" name="Rectangle 8"/>
          <p:cNvSpPr/>
          <p:nvPr/>
        </p:nvSpPr>
        <p:spPr>
          <a:xfrm>
            <a:off x="4497110" y="5927149"/>
            <a:ext cx="4553106"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en.wikipedia.org</a:t>
            </a:r>
            <a:r>
              <a:rPr lang="en-US" i="1" dirty="0">
                <a:solidFill>
                  <a:schemeClr val="tx1">
                    <a:lumMod val="65000"/>
                    <a:lumOff val="35000"/>
                  </a:schemeClr>
                </a:solidFill>
              </a:rPr>
              <a:t>/wiki/</a:t>
            </a:r>
            <a:r>
              <a:rPr lang="en-US" i="1" dirty="0" err="1">
                <a:solidFill>
                  <a:schemeClr val="tx1">
                    <a:lumMod val="65000"/>
                    <a:lumOff val="35000"/>
                  </a:schemeClr>
                </a:solidFill>
              </a:rPr>
              <a:t>Link_prefetching</a:t>
            </a:r>
            <a:endParaRPr lang="en-US" i="1" dirty="0">
              <a:solidFill>
                <a:schemeClr val="tx1">
                  <a:lumMod val="65000"/>
                  <a:lumOff val="35000"/>
                </a:schemeClr>
              </a:solidFill>
            </a:endParaRPr>
          </a:p>
        </p:txBody>
      </p:sp>
    </p:spTree>
    <p:extLst>
      <p:ext uri="{BB962C8B-B14F-4D97-AF65-F5344CB8AC3E}">
        <p14:creationId xmlns:p14="http://schemas.microsoft.com/office/powerpoint/2010/main" val="3928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par>
                                <p:cTn id="8" presetID="23" presetClass="entr" presetSubtype="16"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12</a:t>
            </a:fld>
            <a:endParaRPr lang="en-US" dirty="0"/>
          </a:p>
        </p:txBody>
      </p:sp>
      <p:sp>
        <p:nvSpPr>
          <p:cNvPr id="4" name="Rectangle 3"/>
          <p:cNvSpPr/>
          <p:nvPr/>
        </p:nvSpPr>
        <p:spPr>
          <a:xfrm>
            <a:off x="349416" y="1026916"/>
            <a:ext cx="8360830" cy="2277547"/>
          </a:xfrm>
          <a:prstGeom prst="rect">
            <a:avLst/>
          </a:prstGeom>
        </p:spPr>
        <p:txBody>
          <a:bodyPr wrap="square">
            <a:spAutoFit/>
          </a:bodyPr>
          <a:lstStyle/>
          <a:p>
            <a:pPr algn="just"/>
            <a:r>
              <a:rPr lang="en-US" altLang="ko-KR" sz="2800" b="1" dirty="0" smtClean="0"/>
              <a:t>How many websites use prefetching?</a:t>
            </a:r>
          </a:p>
          <a:p>
            <a:pPr marL="342882" indent="-342882" algn="just">
              <a:buFontTx/>
              <a:buChar char="-"/>
            </a:pPr>
            <a:r>
              <a:rPr lang="en-US" altLang="ko-KR" sz="2400" dirty="0" smtClean="0">
                <a:solidFill>
                  <a:schemeClr val="tx1">
                    <a:lumMod val="75000"/>
                    <a:lumOff val="25000"/>
                  </a:schemeClr>
                </a:solidFill>
              </a:rPr>
              <a:t>Analyzed about 6,000 Alexa Top websites.</a:t>
            </a:r>
          </a:p>
          <a:p>
            <a:pPr marL="342882" indent="-342882" algn="just">
              <a:buFontTx/>
              <a:buChar char="-"/>
            </a:pPr>
            <a:r>
              <a:rPr lang="en-US" altLang="ko-KR" sz="2400" dirty="0" smtClean="0">
                <a:solidFill>
                  <a:schemeClr val="tx1">
                    <a:lumMod val="75000"/>
                    <a:lumOff val="25000"/>
                  </a:schemeClr>
                </a:solidFill>
              </a:rPr>
              <a:t>About 60 websites use at least one of pre-fetch features –  </a:t>
            </a:r>
            <a:r>
              <a:rPr lang="en-US" altLang="ko-KR" sz="2400" dirty="0" smtClean="0">
                <a:solidFill>
                  <a:schemeClr val="tx1">
                    <a:lumMod val="75000"/>
                    <a:lumOff val="25000"/>
                  </a:schemeClr>
                </a:solidFill>
                <a:latin typeface="Consolas" charset="0"/>
                <a:ea typeface="Consolas" charset="0"/>
                <a:cs typeface="Consolas" charset="0"/>
              </a:rPr>
              <a:t> </a:t>
            </a:r>
            <a:r>
              <a:rPr lang="en-US" altLang="ko-KR" sz="2000" dirty="0" smtClean="0">
                <a:solidFill>
                  <a:schemeClr val="tx1">
                    <a:lumMod val="75000"/>
                    <a:lumOff val="25000"/>
                  </a:schemeClr>
                </a:solidFill>
                <a:latin typeface="Consolas" charset="0"/>
                <a:ea typeface="Consolas" charset="0"/>
                <a:cs typeface="Consolas" charset="0"/>
              </a:rPr>
              <a:t>{‘</a:t>
            </a:r>
            <a:r>
              <a:rPr lang="en-US" altLang="ko-KR" sz="2000" dirty="0" err="1" smtClean="0">
                <a:solidFill>
                  <a:schemeClr val="tx1">
                    <a:lumMod val="75000"/>
                    <a:lumOff val="25000"/>
                  </a:schemeClr>
                </a:solidFill>
                <a:latin typeface="Consolas" charset="0"/>
                <a:ea typeface="Consolas" charset="0"/>
                <a:cs typeface="Consolas" charset="0"/>
              </a:rPr>
              <a:t>dns-prefetch</a:t>
            </a:r>
            <a:r>
              <a:rPr lang="en-US" altLang="ko-KR" sz="2000" dirty="0" smtClean="0">
                <a:solidFill>
                  <a:schemeClr val="tx1">
                    <a:lumMod val="75000"/>
                    <a:lumOff val="25000"/>
                  </a:schemeClr>
                </a:solidFill>
                <a:latin typeface="Consolas" charset="0"/>
                <a:ea typeface="Consolas" charset="0"/>
                <a:cs typeface="Consolas" charset="0"/>
              </a:rPr>
              <a:t>’, ‘</a:t>
            </a:r>
            <a:r>
              <a:rPr lang="en-US" altLang="ko-KR" sz="2000" dirty="0" err="1" smtClean="0">
                <a:solidFill>
                  <a:schemeClr val="tx1">
                    <a:lumMod val="75000"/>
                    <a:lumOff val="25000"/>
                  </a:schemeClr>
                </a:solidFill>
                <a:latin typeface="Consolas" charset="0"/>
                <a:ea typeface="Consolas" charset="0"/>
                <a:cs typeface="Consolas" charset="0"/>
              </a:rPr>
              <a:t>prefetch</a:t>
            </a:r>
            <a:r>
              <a:rPr lang="en-US" altLang="ko-KR" sz="2000" dirty="0" smtClean="0">
                <a:solidFill>
                  <a:schemeClr val="tx1">
                    <a:lumMod val="75000"/>
                    <a:lumOff val="25000"/>
                  </a:schemeClr>
                </a:solidFill>
                <a:latin typeface="Consolas" charset="0"/>
                <a:ea typeface="Consolas" charset="0"/>
                <a:cs typeface="Consolas" charset="0"/>
              </a:rPr>
              <a:t>’, ‘next’, ‘</a:t>
            </a:r>
            <a:r>
              <a:rPr lang="en-US" altLang="ko-KR" sz="2000" dirty="0" err="1" smtClean="0">
                <a:solidFill>
                  <a:schemeClr val="tx1">
                    <a:lumMod val="75000"/>
                    <a:lumOff val="25000"/>
                  </a:schemeClr>
                </a:solidFill>
                <a:latin typeface="Consolas" charset="0"/>
                <a:ea typeface="Consolas" charset="0"/>
                <a:cs typeface="Consolas" charset="0"/>
              </a:rPr>
              <a:t>prerender</a:t>
            </a:r>
            <a:r>
              <a:rPr lang="en-US" altLang="ko-KR" sz="2000" dirty="0" smtClean="0">
                <a:solidFill>
                  <a:schemeClr val="tx1">
                    <a:lumMod val="75000"/>
                    <a:lumOff val="25000"/>
                  </a:schemeClr>
                </a:solidFill>
                <a:latin typeface="Consolas" charset="0"/>
                <a:ea typeface="Consolas" charset="0"/>
                <a:cs typeface="Consolas" charset="0"/>
              </a:rPr>
              <a:t>’}</a:t>
            </a:r>
            <a:endParaRPr lang="en-US" altLang="ko-KR" sz="2400" dirty="0" smtClean="0">
              <a:solidFill>
                <a:schemeClr val="tx1">
                  <a:lumMod val="75000"/>
                  <a:lumOff val="25000"/>
                </a:schemeClr>
              </a:solidFill>
              <a:latin typeface="Consolas" charset="0"/>
              <a:ea typeface="Consolas" charset="0"/>
              <a:cs typeface="Consolas" charset="0"/>
            </a:endParaRPr>
          </a:p>
          <a:p>
            <a:pPr algn="just"/>
            <a:r>
              <a:rPr lang="en-US" altLang="ko-KR" dirty="0">
                <a:solidFill>
                  <a:schemeClr val="tx1">
                    <a:lumMod val="75000"/>
                    <a:lumOff val="25000"/>
                  </a:schemeClr>
                </a:solidFill>
                <a:latin typeface="Calibri" charset="0"/>
                <a:ea typeface="Calibri" charset="0"/>
                <a:cs typeface="Calibri" charset="0"/>
              </a:rPr>
              <a:t> </a:t>
            </a:r>
            <a:endParaRPr lang="en-US" altLang="ko-KR" dirty="0" smtClean="0">
              <a:solidFill>
                <a:schemeClr val="tx1">
                  <a:lumMod val="75000"/>
                  <a:lumOff val="25000"/>
                </a:schemeClr>
              </a:solidFill>
              <a:latin typeface="Calibri" charset="0"/>
              <a:ea typeface="Calibri" charset="0"/>
              <a:cs typeface="Calibri" charset="0"/>
            </a:endParaRPr>
          </a:p>
          <a:p>
            <a:pPr algn="just"/>
            <a:r>
              <a:rPr lang="en-US" altLang="ko-KR" sz="2800" b="1" dirty="0" smtClean="0"/>
              <a:t>Some of the website</a:t>
            </a:r>
            <a:r>
              <a:rPr lang="is-IS" altLang="ko-KR" sz="2800" b="1" dirty="0" smtClean="0"/>
              <a:t>…</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grpSp>
        <p:nvGrpSpPr>
          <p:cNvPr id="13" name="Group 12"/>
          <p:cNvGrpSpPr/>
          <p:nvPr/>
        </p:nvGrpSpPr>
        <p:grpSpPr>
          <a:xfrm>
            <a:off x="1344191" y="3077121"/>
            <a:ext cx="6474139" cy="2986190"/>
            <a:chOff x="1344191" y="3030229"/>
            <a:chExt cx="6474139" cy="2986190"/>
          </a:xfrm>
        </p:grpSpPr>
        <p:sp>
          <p:nvSpPr>
            <p:cNvPr id="11" name="Rectangle 10"/>
            <p:cNvSpPr/>
            <p:nvPr/>
          </p:nvSpPr>
          <p:spPr>
            <a:xfrm>
              <a:off x="1344191" y="3400318"/>
              <a:ext cx="6474139" cy="2616101"/>
            </a:xfrm>
            <a:prstGeom prst="rect">
              <a:avLst/>
            </a:prstGeom>
            <a:gradFill flip="none" rotWithShape="1">
              <a:gsLst>
                <a:gs pos="16000">
                  <a:schemeClr val="bg1">
                    <a:alpha val="13000"/>
                  </a:schemeClr>
                </a:gs>
                <a:gs pos="0">
                  <a:schemeClr val="bg1">
                    <a:lumMod val="95000"/>
                  </a:schemeClr>
                </a:gs>
                <a:gs pos="100000">
                  <a:schemeClr val="bg1">
                    <a:shade val="100000"/>
                    <a:satMod val="115000"/>
                  </a:schemeClr>
                </a:gs>
              </a:gsLst>
              <a:path path="circle">
                <a:fillToRect l="100000" t="100000"/>
              </a:path>
              <a:tileRect r="-100000" b="-100000"/>
            </a:gradFill>
            <a:ln w="19050">
              <a:solidFill>
                <a:srgbClr val="7A0019"/>
              </a:solidFill>
            </a:ln>
          </p:spPr>
          <p:txBody>
            <a:bodyPr wrap="square">
              <a:spAutoFit/>
            </a:bodyPr>
            <a:lstStyle/>
            <a:p>
              <a:r>
                <a:rPr lang="en-US" sz="1600" dirty="0" smtClean="0">
                  <a:solidFill>
                    <a:schemeClr val="tx1">
                      <a:lumMod val="75000"/>
                      <a:lumOff val="25000"/>
                    </a:schemeClr>
                  </a:solidFill>
                  <a:latin typeface="Consolas" charset="0"/>
                  <a:ea typeface="Consolas" charset="0"/>
                  <a:cs typeface="Consolas" charset="0"/>
                </a:rPr>
                <a:t>01: </a:t>
              </a:r>
              <a:r>
                <a:rPr lang="en-US" sz="1600" dirty="0" err="1" smtClean="0">
                  <a:solidFill>
                    <a:schemeClr val="tx1">
                      <a:lumMod val="75000"/>
                      <a:lumOff val="25000"/>
                    </a:schemeClr>
                  </a:solidFill>
                  <a:latin typeface="Consolas" charset="0"/>
                  <a:ea typeface="Consolas" charset="0"/>
                  <a:cs typeface="Consolas" charset="0"/>
                </a:rPr>
                <a:t>website_url</a:t>
              </a:r>
              <a:r>
                <a:rPr lang="en-US" sz="1600" dirty="0" smtClean="0">
                  <a:solidFill>
                    <a:schemeClr val="tx1">
                      <a:lumMod val="75000"/>
                      <a:lumOff val="25000"/>
                    </a:schemeClr>
                  </a:solidFill>
                  <a:latin typeface="Consolas" charset="0"/>
                  <a:ea typeface="Consolas" charset="0"/>
                  <a:cs typeface="Consolas" charset="0"/>
                </a:rPr>
                <a:t>, </a:t>
              </a:r>
              <a:r>
                <a:rPr lang="en-US" sz="1600" dirty="0" err="1" smtClean="0">
                  <a:solidFill>
                    <a:schemeClr val="tx1">
                      <a:lumMod val="75000"/>
                      <a:lumOff val="25000"/>
                    </a:schemeClr>
                  </a:solidFill>
                  <a:latin typeface="Consolas" charset="0"/>
                  <a:ea typeface="Consolas" charset="0"/>
                  <a:cs typeface="Consolas" charset="0"/>
                </a:rPr>
                <a:t>prefetch_types</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02: https</a:t>
              </a:r>
              <a:r>
                <a:rPr lang="en-US" sz="1600" dirty="0">
                  <a:solidFill>
                    <a:schemeClr val="tx1">
                      <a:lumMod val="75000"/>
                      <a:lumOff val="25000"/>
                    </a:schemeClr>
                  </a:solidFill>
                  <a:latin typeface="Consolas" charset="0"/>
                  <a:ea typeface="Consolas" charset="0"/>
                  <a:cs typeface="Consolas" charset="0"/>
                </a:rPr>
                <a:t>://www.yahoo.com</a:t>
              </a:r>
              <a:r>
                <a:rPr lang="en-US" sz="1600" dirty="0" smtClean="0">
                  <a:solidFill>
                    <a:schemeClr val="tx1">
                      <a:lumMod val="75000"/>
                      <a:lumOff val="25000"/>
                    </a:schemeClr>
                  </a:solidFill>
                  <a:latin typeface="Consolas" charset="0"/>
                  <a:ea typeface="Consolas" charset="0"/>
                  <a:cs typeface="Consolas" charset="0"/>
                </a:rPr>
                <a:t>/, </a:t>
              </a:r>
              <a:r>
                <a:rPr lang="en-US" sz="1600" dirty="0" err="1" smtClean="0">
                  <a:solidFill>
                    <a:schemeClr val="tx1">
                      <a:lumMod val="75000"/>
                      <a:lumOff val="25000"/>
                    </a:schemeClr>
                  </a:solidFill>
                  <a:latin typeface="Consolas" charset="0"/>
                  <a:ea typeface="Consolas" charset="0"/>
                  <a:cs typeface="Consolas" charset="0"/>
                </a:rPr>
                <a:t>dns-prefetch</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03: http</a:t>
              </a:r>
              <a:r>
                <a:rPr lang="en-US" sz="1600" dirty="0">
                  <a:solidFill>
                    <a:schemeClr val="tx1">
                      <a:lumMod val="75000"/>
                      <a:lumOff val="25000"/>
                    </a:schemeClr>
                  </a:solidFill>
                  <a:latin typeface="Consolas" charset="0"/>
                  <a:ea typeface="Consolas" charset="0"/>
                  <a:cs typeface="Consolas" charset="0"/>
                </a:rPr>
                <a:t>://www.baidu.com</a:t>
              </a:r>
              <a:r>
                <a:rPr lang="en-US" sz="1600" dirty="0" smtClean="0">
                  <a:solidFill>
                    <a:schemeClr val="tx1">
                      <a:lumMod val="75000"/>
                      <a:lumOff val="25000"/>
                    </a:schemeClr>
                  </a:solidFill>
                  <a:latin typeface="Consolas" charset="0"/>
                  <a:ea typeface="Consolas" charset="0"/>
                  <a:cs typeface="Consolas" charset="0"/>
                </a:rPr>
                <a:t>/, </a:t>
              </a:r>
              <a:r>
                <a:rPr lang="en-US" sz="1600" dirty="0" err="1" smtClean="0">
                  <a:solidFill>
                    <a:schemeClr val="tx1">
                      <a:lumMod val="75000"/>
                      <a:lumOff val="25000"/>
                    </a:schemeClr>
                  </a:solidFill>
                  <a:latin typeface="Consolas" charset="0"/>
                  <a:ea typeface="Consolas" charset="0"/>
                  <a:cs typeface="Consolas" charset="0"/>
                </a:rPr>
                <a:t>dns-prefetch</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04: http</a:t>
              </a:r>
              <a:r>
                <a:rPr lang="en-US" sz="1600" dirty="0">
                  <a:solidFill>
                    <a:schemeClr val="tx1">
                      <a:lumMod val="75000"/>
                      <a:lumOff val="25000"/>
                    </a:schemeClr>
                  </a:solidFill>
                  <a:latin typeface="Consolas" charset="0"/>
                  <a:ea typeface="Consolas" charset="0"/>
                  <a:cs typeface="Consolas" charset="0"/>
                </a:rPr>
                <a:t>://www.amazon.com</a:t>
              </a:r>
              <a:r>
                <a:rPr lang="en-US" sz="1600" dirty="0" smtClean="0">
                  <a:solidFill>
                    <a:schemeClr val="tx1">
                      <a:lumMod val="75000"/>
                      <a:lumOff val="25000"/>
                    </a:schemeClr>
                  </a:solidFill>
                  <a:latin typeface="Consolas" charset="0"/>
                  <a:ea typeface="Consolas" charset="0"/>
                  <a:cs typeface="Consolas" charset="0"/>
                </a:rPr>
                <a:t>/, </a:t>
              </a:r>
              <a:r>
                <a:rPr lang="en-US" sz="1600" dirty="0" err="1" smtClean="0">
                  <a:solidFill>
                    <a:schemeClr val="tx1">
                      <a:lumMod val="75000"/>
                      <a:lumOff val="25000"/>
                    </a:schemeClr>
                  </a:solidFill>
                  <a:latin typeface="Consolas" charset="0"/>
                  <a:ea typeface="Consolas" charset="0"/>
                  <a:cs typeface="Consolas" charset="0"/>
                </a:rPr>
                <a:t>dns-prefetch</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05: https</a:t>
              </a:r>
              <a:r>
                <a:rPr lang="en-US" sz="1600" dirty="0">
                  <a:solidFill>
                    <a:schemeClr val="tx1">
                      <a:lumMod val="75000"/>
                      <a:lumOff val="25000"/>
                    </a:schemeClr>
                  </a:solidFill>
                  <a:latin typeface="Consolas" charset="0"/>
                  <a:ea typeface="Consolas" charset="0"/>
                  <a:cs typeface="Consolas" charset="0"/>
                </a:rPr>
                <a:t>://wordpress.com</a:t>
              </a:r>
              <a:r>
                <a:rPr lang="en-US" sz="1600" dirty="0" smtClean="0">
                  <a:solidFill>
                    <a:schemeClr val="tx1">
                      <a:lumMod val="75000"/>
                      <a:lumOff val="25000"/>
                    </a:schemeClr>
                  </a:solidFill>
                  <a:latin typeface="Consolas" charset="0"/>
                  <a:ea typeface="Consolas" charset="0"/>
                  <a:cs typeface="Consolas" charset="0"/>
                </a:rPr>
                <a:t>/, </a:t>
              </a:r>
              <a:r>
                <a:rPr lang="en-US" sz="1600" dirty="0" err="1" smtClean="0">
                  <a:solidFill>
                    <a:schemeClr val="tx1">
                      <a:lumMod val="75000"/>
                      <a:lumOff val="25000"/>
                    </a:schemeClr>
                  </a:solidFill>
                  <a:latin typeface="Consolas" charset="0"/>
                  <a:ea typeface="Consolas" charset="0"/>
                  <a:cs typeface="Consolas" charset="0"/>
                </a:rPr>
                <a:t>dns-prefetch</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06: http</a:t>
              </a:r>
              <a:r>
                <a:rPr lang="en-US" sz="1600" dirty="0">
                  <a:solidFill>
                    <a:schemeClr val="tx1">
                      <a:lumMod val="75000"/>
                      <a:lumOff val="25000"/>
                    </a:schemeClr>
                  </a:solidFill>
                  <a:latin typeface="Consolas" charset="0"/>
                  <a:ea typeface="Consolas" charset="0"/>
                  <a:cs typeface="Consolas" charset="0"/>
                </a:rPr>
                <a:t>://www.amazon.co.jp</a:t>
              </a:r>
              <a:r>
                <a:rPr lang="en-US" sz="1600" dirty="0" smtClean="0">
                  <a:solidFill>
                    <a:schemeClr val="tx1">
                      <a:lumMod val="75000"/>
                      <a:lumOff val="25000"/>
                    </a:schemeClr>
                  </a:solidFill>
                  <a:latin typeface="Consolas" charset="0"/>
                  <a:ea typeface="Consolas" charset="0"/>
                  <a:cs typeface="Consolas" charset="0"/>
                </a:rPr>
                <a:t>/, </a:t>
              </a:r>
              <a:r>
                <a:rPr lang="en-US" sz="1600" dirty="0" err="1" smtClean="0">
                  <a:solidFill>
                    <a:schemeClr val="tx1">
                      <a:lumMod val="75000"/>
                      <a:lumOff val="25000"/>
                    </a:schemeClr>
                  </a:solidFill>
                  <a:latin typeface="Consolas" charset="0"/>
                  <a:ea typeface="Consolas" charset="0"/>
                  <a:cs typeface="Consolas" charset="0"/>
                </a:rPr>
                <a:t>dns-prefetch</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07: https</a:t>
              </a:r>
              <a:r>
                <a:rPr lang="en-US" sz="1600" dirty="0">
                  <a:solidFill>
                    <a:schemeClr val="tx1">
                      <a:lumMod val="75000"/>
                      <a:lumOff val="25000"/>
                    </a:schemeClr>
                  </a:solidFill>
                  <a:latin typeface="Consolas" charset="0"/>
                  <a:ea typeface="Consolas" charset="0"/>
                  <a:cs typeface="Consolas" charset="0"/>
                </a:rPr>
                <a:t>://</a:t>
              </a:r>
              <a:r>
                <a:rPr lang="en-US" sz="1600" dirty="0" err="1" smtClean="0">
                  <a:solidFill>
                    <a:schemeClr val="tx1">
                      <a:lumMod val="75000"/>
                      <a:lumOff val="25000"/>
                    </a:schemeClr>
                  </a:solidFill>
                  <a:latin typeface="Consolas" charset="0"/>
                  <a:ea typeface="Consolas" charset="0"/>
                  <a:cs typeface="Consolas" charset="0"/>
                </a:rPr>
                <a:t>www.tmall.com</a:t>
              </a:r>
              <a:r>
                <a:rPr lang="en-US" sz="1600" dirty="0" smtClean="0">
                  <a:solidFill>
                    <a:schemeClr val="tx1">
                      <a:lumMod val="75000"/>
                      <a:lumOff val="25000"/>
                    </a:schemeClr>
                  </a:solidFill>
                  <a:latin typeface="Consolas" charset="0"/>
                  <a:ea typeface="Consolas" charset="0"/>
                  <a:cs typeface="Consolas" charset="0"/>
                </a:rPr>
                <a:t>/, </a:t>
              </a:r>
              <a:r>
                <a:rPr lang="en-US" sz="1600" dirty="0" err="1" smtClean="0">
                  <a:solidFill>
                    <a:schemeClr val="tx1">
                      <a:lumMod val="75000"/>
                      <a:lumOff val="25000"/>
                    </a:schemeClr>
                  </a:solidFill>
                  <a:latin typeface="Consolas" charset="0"/>
                  <a:ea typeface="Consolas" charset="0"/>
                  <a:cs typeface="Consolas" charset="0"/>
                </a:rPr>
                <a:t>dns-prefetch</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08: http</a:t>
              </a:r>
              <a:r>
                <a:rPr lang="en-US" sz="1600" dirty="0">
                  <a:solidFill>
                    <a:schemeClr val="tx1">
                      <a:lumMod val="75000"/>
                      <a:lumOff val="25000"/>
                    </a:schemeClr>
                  </a:solidFill>
                  <a:latin typeface="Consolas" charset="0"/>
                  <a:ea typeface="Consolas" charset="0"/>
                  <a:cs typeface="Consolas" charset="0"/>
                </a:rPr>
                <a:t>://www.hao123.com</a:t>
              </a:r>
              <a:r>
                <a:rPr lang="en-US" sz="1600" dirty="0" smtClean="0">
                  <a:solidFill>
                    <a:schemeClr val="tx1">
                      <a:lumMod val="75000"/>
                      <a:lumOff val="25000"/>
                    </a:schemeClr>
                  </a:solidFill>
                  <a:latin typeface="Consolas" charset="0"/>
                  <a:ea typeface="Consolas" charset="0"/>
                  <a:cs typeface="Consolas" charset="0"/>
                </a:rPr>
                <a:t>/, </a:t>
              </a:r>
              <a:r>
                <a:rPr lang="en-US" sz="1600" dirty="0" err="1" smtClean="0">
                  <a:solidFill>
                    <a:schemeClr val="tx1">
                      <a:lumMod val="75000"/>
                      <a:lumOff val="25000"/>
                    </a:schemeClr>
                  </a:solidFill>
                  <a:latin typeface="Consolas" charset="0"/>
                  <a:ea typeface="Consolas" charset="0"/>
                  <a:cs typeface="Consolas" charset="0"/>
                </a:rPr>
                <a:t>dns-prefetch</a:t>
              </a:r>
              <a:endParaRPr lang="en-US" sz="1600" dirty="0" smtClean="0">
                <a:solidFill>
                  <a:schemeClr val="tx1">
                    <a:lumMod val="75000"/>
                    <a:lumOff val="25000"/>
                  </a:schemeClr>
                </a:solidFill>
                <a:latin typeface="Consolas" charset="0"/>
                <a:ea typeface="Consolas" charset="0"/>
                <a:cs typeface="Consolas" charset="0"/>
              </a:endParaRPr>
            </a:p>
            <a:p>
              <a:r>
                <a:rPr lang="en-US" sz="1600" dirty="0" smtClean="0">
                  <a:solidFill>
                    <a:schemeClr val="tx1">
                      <a:lumMod val="75000"/>
                      <a:lumOff val="25000"/>
                    </a:schemeClr>
                  </a:solidFill>
                  <a:latin typeface="Consolas" charset="0"/>
                  <a:ea typeface="Consolas" charset="0"/>
                  <a:cs typeface="Consolas" charset="0"/>
                </a:rPr>
                <a:t>09: http</a:t>
              </a:r>
              <a:r>
                <a:rPr lang="en-US" sz="1600" dirty="0">
                  <a:solidFill>
                    <a:schemeClr val="tx1">
                      <a:lumMod val="75000"/>
                      <a:lumOff val="25000"/>
                    </a:schemeClr>
                  </a:solidFill>
                  <a:latin typeface="Consolas" charset="0"/>
                  <a:ea typeface="Consolas" charset="0"/>
                  <a:cs typeface="Consolas" charset="0"/>
                </a:rPr>
                <a:t>://</a:t>
              </a:r>
              <a:r>
                <a:rPr lang="en-US" sz="1600" dirty="0" err="1" smtClean="0">
                  <a:solidFill>
                    <a:schemeClr val="tx1">
                      <a:lumMod val="75000"/>
                      <a:lumOff val="25000"/>
                    </a:schemeClr>
                  </a:solidFill>
                  <a:latin typeface="Consolas" charset="0"/>
                  <a:ea typeface="Consolas" charset="0"/>
                  <a:cs typeface="Consolas" charset="0"/>
                </a:rPr>
                <a:t>xhamster.com</a:t>
              </a:r>
              <a:r>
                <a:rPr lang="en-US" sz="1600" dirty="0" smtClean="0">
                  <a:solidFill>
                    <a:schemeClr val="tx1">
                      <a:lumMod val="75000"/>
                      <a:lumOff val="25000"/>
                    </a:schemeClr>
                  </a:solidFill>
                  <a:latin typeface="Consolas" charset="0"/>
                  <a:ea typeface="Consolas" charset="0"/>
                  <a:cs typeface="Consolas" charset="0"/>
                </a:rPr>
                <a:t>/,"</a:t>
              </a:r>
              <a:r>
                <a:rPr lang="en-US" sz="1600" dirty="0" err="1" smtClean="0">
                  <a:solidFill>
                    <a:schemeClr val="tx1">
                      <a:lumMod val="75000"/>
                      <a:lumOff val="25000"/>
                    </a:schemeClr>
                  </a:solidFill>
                  <a:latin typeface="Consolas" charset="0"/>
                  <a:ea typeface="Consolas" charset="0"/>
                  <a:cs typeface="Consolas" charset="0"/>
                </a:rPr>
                <a:t>dns-prefetch,next</a:t>
              </a:r>
              <a:r>
                <a:rPr lang="en-US" sz="1600" dirty="0" smtClean="0">
                  <a:solidFill>
                    <a:schemeClr val="tx1">
                      <a:lumMod val="75000"/>
                      <a:lumOff val="25000"/>
                    </a:schemeClr>
                  </a:solidFill>
                  <a:latin typeface="Consolas" charset="0"/>
                  <a:ea typeface="Consolas" charset="0"/>
                  <a:cs typeface="Consolas" charset="0"/>
                </a:rPr>
                <a:t>”</a:t>
              </a:r>
            </a:p>
            <a:p>
              <a:r>
                <a:rPr lang="en-US" sz="1600" dirty="0" smtClean="0">
                  <a:solidFill>
                    <a:schemeClr val="tx1">
                      <a:lumMod val="75000"/>
                      <a:lumOff val="25000"/>
                    </a:schemeClr>
                  </a:solidFill>
                  <a:latin typeface="Consolas" charset="0"/>
                  <a:ea typeface="Consolas" charset="0"/>
                  <a:cs typeface="Consolas" charset="0"/>
                </a:rPr>
                <a:t>10: ...</a:t>
              </a:r>
            </a:p>
          </p:txBody>
        </p:sp>
        <p:sp>
          <p:nvSpPr>
            <p:cNvPr id="12" name="Rectangle 11"/>
            <p:cNvSpPr/>
            <p:nvPr/>
          </p:nvSpPr>
          <p:spPr>
            <a:xfrm>
              <a:off x="4594371" y="3030229"/>
              <a:ext cx="3223959" cy="369332"/>
            </a:xfrm>
            <a:prstGeom prst="rect">
              <a:avLst/>
            </a:prstGeom>
            <a:solidFill>
              <a:srgbClr val="FFCC33"/>
            </a:solidFill>
            <a:ln w="19050">
              <a:solidFill>
                <a:srgbClr val="7A0019"/>
              </a:solidFill>
            </a:ln>
          </p:spPr>
          <p:txBody>
            <a:bodyPr wrap="none">
              <a:spAutoFit/>
            </a:bodyPr>
            <a:lstStyle/>
            <a:p>
              <a:r>
                <a:rPr lang="en-US" dirty="0" err="1">
                  <a:solidFill>
                    <a:srgbClr val="7A0019"/>
                  </a:solidFill>
                  <a:latin typeface="Consolas" charset="0"/>
                  <a:ea typeface="Consolas" charset="0"/>
                  <a:cs typeface="Consolas" charset="0"/>
                </a:rPr>
                <a:t>p</a:t>
              </a:r>
              <a:r>
                <a:rPr lang="en-US" dirty="0" err="1" smtClean="0">
                  <a:solidFill>
                    <a:srgbClr val="7A0019"/>
                  </a:solidFill>
                  <a:latin typeface="Consolas" charset="0"/>
                  <a:ea typeface="Consolas" charset="0"/>
                  <a:cs typeface="Consolas" charset="0"/>
                </a:rPr>
                <a:t>refetching_websites.csv</a:t>
              </a:r>
              <a:endParaRPr lang="en-US" dirty="0">
                <a:solidFill>
                  <a:srgbClr val="7A0019"/>
                </a:solidFill>
              </a:endParaRPr>
            </a:p>
          </p:txBody>
        </p:sp>
      </p:grpSp>
    </p:spTree>
    <p:extLst>
      <p:ext uri="{BB962C8B-B14F-4D97-AF65-F5344CB8AC3E}">
        <p14:creationId xmlns:p14="http://schemas.microsoft.com/office/powerpoint/2010/main" val="16729547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09577" y="1545328"/>
            <a:ext cx="8216278" cy="4504104"/>
          </a:xfrm>
          <a:prstGeom prst="rect">
            <a:avLst/>
          </a:prstGeom>
        </p:spPr>
      </p:pic>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13</a:t>
            </a:fld>
            <a:endParaRPr lang="en-US" dirty="0"/>
          </a:p>
        </p:txBody>
      </p:sp>
      <p:sp>
        <p:nvSpPr>
          <p:cNvPr id="4" name="Rectangle 3"/>
          <p:cNvSpPr/>
          <p:nvPr/>
        </p:nvSpPr>
        <p:spPr>
          <a:xfrm>
            <a:off x="349416" y="1026916"/>
            <a:ext cx="8360830" cy="523220"/>
          </a:xfrm>
          <a:prstGeom prst="rect">
            <a:avLst/>
          </a:prstGeom>
        </p:spPr>
        <p:txBody>
          <a:bodyPr wrap="square">
            <a:spAutoFit/>
          </a:bodyPr>
          <a:lstStyle/>
          <a:p>
            <a:pPr algn="just"/>
            <a:r>
              <a:rPr lang="en-US" altLang="ko-KR" sz="2800" b="1" dirty="0" smtClean="0"/>
              <a:t>How does it look like?</a:t>
            </a:r>
            <a:endParaRPr lang="en-US" altLang="ko-KR" sz="2800" b="1" dirty="0"/>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Link Prefetching</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12" name="Rectangle 11"/>
          <p:cNvSpPr/>
          <p:nvPr/>
        </p:nvSpPr>
        <p:spPr>
          <a:xfrm>
            <a:off x="7075539" y="1023975"/>
            <a:ext cx="1548501" cy="646331"/>
          </a:xfrm>
          <a:prstGeom prst="rect">
            <a:avLst/>
          </a:prstGeom>
        </p:spPr>
        <p:txBody>
          <a:bodyPr wrap="none">
            <a:spAutoFit/>
          </a:bodyPr>
          <a:lstStyle/>
          <a:p>
            <a:r>
              <a:rPr lang="en-US" dirty="0" smtClean="0">
                <a:solidFill>
                  <a:srgbClr val="C00000"/>
                </a:solidFill>
              </a:rPr>
              <a:t>-- pre-fetch off</a:t>
            </a:r>
          </a:p>
          <a:p>
            <a:r>
              <a:rPr lang="en-US" dirty="0" smtClean="0">
                <a:solidFill>
                  <a:srgbClr val="0070C0"/>
                </a:solidFill>
              </a:rPr>
              <a:t>-- pre-fetch on</a:t>
            </a:r>
            <a:endParaRPr lang="en-US" dirty="0">
              <a:solidFill>
                <a:srgbClr val="0070C0"/>
              </a:solidFill>
            </a:endParaRPr>
          </a:p>
        </p:txBody>
      </p:sp>
      <p:sp>
        <p:nvSpPr>
          <p:cNvPr id="13" name="Rectangle 12"/>
          <p:cNvSpPr/>
          <p:nvPr/>
        </p:nvSpPr>
        <p:spPr>
          <a:xfrm>
            <a:off x="7827284" y="5900721"/>
            <a:ext cx="1111202" cy="369332"/>
          </a:xfrm>
          <a:prstGeom prst="rect">
            <a:avLst/>
          </a:prstGeom>
        </p:spPr>
        <p:txBody>
          <a:bodyPr wrap="none">
            <a:spAutoFit/>
          </a:bodyPr>
          <a:lstStyle/>
          <a:p>
            <a:r>
              <a:rPr lang="en-US" i="1" dirty="0"/>
              <a:t>t</a:t>
            </a:r>
            <a:r>
              <a:rPr lang="en-US" i="1" dirty="0" smtClean="0"/>
              <a:t>ime (sec)</a:t>
            </a:r>
            <a:endParaRPr lang="en-US" i="1" dirty="0"/>
          </a:p>
        </p:txBody>
      </p:sp>
      <p:sp>
        <p:nvSpPr>
          <p:cNvPr id="14" name="Rectangle 13"/>
          <p:cNvSpPr/>
          <p:nvPr/>
        </p:nvSpPr>
        <p:spPr>
          <a:xfrm>
            <a:off x="96946" y="1714632"/>
            <a:ext cx="1060996" cy="369332"/>
          </a:xfrm>
          <a:prstGeom prst="rect">
            <a:avLst/>
          </a:prstGeom>
        </p:spPr>
        <p:txBody>
          <a:bodyPr wrap="none">
            <a:spAutoFit/>
          </a:bodyPr>
          <a:lstStyle/>
          <a:p>
            <a:r>
              <a:rPr lang="en-US" i="1" dirty="0" smtClean="0"/>
              <a:t># packets</a:t>
            </a:r>
            <a:endParaRPr lang="en-US" i="1" dirty="0"/>
          </a:p>
        </p:txBody>
      </p:sp>
      <p:sp>
        <p:nvSpPr>
          <p:cNvPr id="15" name="Rectangle 14"/>
          <p:cNvSpPr/>
          <p:nvPr/>
        </p:nvSpPr>
        <p:spPr>
          <a:xfrm>
            <a:off x="0" y="5964144"/>
            <a:ext cx="2957605" cy="369332"/>
          </a:xfrm>
          <a:prstGeom prst="rect">
            <a:avLst/>
          </a:prstGeom>
        </p:spPr>
        <p:txBody>
          <a:bodyPr wrap="none">
            <a:spAutoFit/>
          </a:bodyPr>
          <a:lstStyle/>
          <a:p>
            <a:r>
              <a:rPr lang="en-US" i="1" dirty="0" smtClean="0">
                <a:solidFill>
                  <a:schemeClr val="tx1">
                    <a:lumMod val="65000"/>
                    <a:lumOff val="35000"/>
                  </a:schemeClr>
                </a:solidFill>
              </a:rPr>
              <a:t>Packets from </a:t>
            </a:r>
            <a:r>
              <a:rPr lang="en-US" i="1" dirty="0" err="1" smtClean="0">
                <a:solidFill>
                  <a:schemeClr val="tx1">
                    <a:lumMod val="65000"/>
                    <a:lumOff val="35000"/>
                  </a:schemeClr>
                </a:solidFill>
              </a:rPr>
              <a:t>www.wired.com</a:t>
            </a:r>
            <a:endParaRPr lang="en-US" i="1" dirty="0">
              <a:solidFill>
                <a:schemeClr val="tx1">
                  <a:lumMod val="65000"/>
                  <a:lumOff val="35000"/>
                </a:schemeClr>
              </a:solidFill>
            </a:endParaRPr>
          </a:p>
        </p:txBody>
      </p:sp>
      <p:sp>
        <p:nvSpPr>
          <p:cNvPr id="5" name="Oval 4"/>
          <p:cNvSpPr/>
          <p:nvPr/>
        </p:nvSpPr>
        <p:spPr>
          <a:xfrm>
            <a:off x="5149323" y="4220308"/>
            <a:ext cx="2954376" cy="1825499"/>
          </a:xfrm>
          <a:prstGeom prst="ellipse">
            <a:avLst/>
          </a:prstGeom>
          <a:noFill/>
          <a:ln w="38100">
            <a:solidFill>
              <a:srgbClr val="FF0000"/>
            </a:solid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683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14</a:t>
            </a:fld>
            <a:endParaRPr lang="en-US" dirty="0"/>
          </a:p>
        </p:txBody>
      </p:sp>
      <p:sp>
        <p:nvSpPr>
          <p:cNvPr id="4" name="Rectangle 3"/>
          <p:cNvSpPr/>
          <p:nvPr/>
        </p:nvSpPr>
        <p:spPr>
          <a:xfrm>
            <a:off x="349416" y="1026916"/>
            <a:ext cx="8360830" cy="5262979"/>
          </a:xfrm>
          <a:prstGeom prst="rect">
            <a:avLst/>
          </a:prstGeom>
        </p:spPr>
        <p:txBody>
          <a:bodyPr wrap="square">
            <a:spAutoFit/>
          </a:bodyPr>
          <a:lstStyle/>
          <a:p>
            <a:r>
              <a:rPr lang="en-US" altLang="ko-KR" sz="2800" b="1" dirty="0" smtClean="0"/>
              <a:t>RQ1</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Does prefetching itself provide an extra degree of defense?</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RQ2</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a victim obfuscate eavesdropper by simply turning off prefetching in their browser?</a:t>
            </a:r>
          </a:p>
          <a:p>
            <a:pPr marL="342900" indent="-342900">
              <a:buFontTx/>
              <a:buChar char="-"/>
            </a:pPr>
            <a:endParaRPr lang="en-US" altLang="ko-KR" sz="2800" dirty="0" smtClean="0">
              <a:solidFill>
                <a:schemeClr val="tx1">
                  <a:lumMod val="75000"/>
                  <a:lumOff val="25000"/>
                </a:schemeClr>
              </a:solidFill>
              <a:latin typeface="Calibri" charset="0"/>
              <a:ea typeface="Calibri" charset="0"/>
              <a:cs typeface="Calibri" charset="0"/>
            </a:endParaRPr>
          </a:p>
          <a:p>
            <a:r>
              <a:rPr lang="en-US" altLang="ko-KR" sz="2800" b="1" dirty="0" smtClean="0"/>
              <a:t>RQ3</a:t>
            </a:r>
            <a:endParaRPr lang="en-US" altLang="ko-KR" sz="2800" dirty="0" smtClean="0">
              <a:solidFill>
                <a:schemeClr val="tx1">
                  <a:lumMod val="75000"/>
                  <a:lumOff val="25000"/>
                </a:schemeClr>
              </a:solidFill>
              <a:latin typeface="Calibri" charset="0"/>
              <a:ea typeface="Calibri" charset="0"/>
              <a:cs typeface="Calibri" charset="0"/>
            </a:endParaRPr>
          </a:p>
          <a:p>
            <a:pPr marL="342900" indent="-342900">
              <a:buFontTx/>
              <a:buChar char="-"/>
            </a:pPr>
            <a:r>
              <a:rPr lang="en-US" altLang="ko-KR" sz="2800" dirty="0" smtClean="0">
                <a:solidFill>
                  <a:schemeClr val="tx1">
                    <a:lumMod val="75000"/>
                    <a:lumOff val="25000"/>
                  </a:schemeClr>
                </a:solidFill>
                <a:latin typeface="Calibri" charset="0"/>
                <a:ea typeface="Calibri" charset="0"/>
                <a:cs typeface="Calibri" charset="0"/>
              </a:rPr>
              <a:t>Can prefetching be used as a browser-side defense mechanism?</a:t>
            </a:r>
          </a:p>
          <a:p>
            <a:endParaRPr lang="en-US" altLang="ko-KR" sz="28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Research Questions</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316679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15</a:t>
            </a:fld>
            <a:endParaRPr lang="en-US" dirty="0"/>
          </a:p>
        </p:txBody>
      </p:sp>
      <p:sp>
        <p:nvSpPr>
          <p:cNvPr id="4" name="Rectangle 3"/>
          <p:cNvSpPr/>
          <p:nvPr/>
        </p:nvSpPr>
        <p:spPr>
          <a:xfrm>
            <a:off x="349416" y="1026916"/>
            <a:ext cx="8360830" cy="3293209"/>
          </a:xfrm>
          <a:prstGeom prst="rect">
            <a:avLst/>
          </a:prstGeom>
        </p:spPr>
        <p:txBody>
          <a:bodyPr wrap="square">
            <a:spAutoFit/>
          </a:bodyPr>
          <a:lstStyle/>
          <a:p>
            <a:pPr algn="just"/>
            <a:r>
              <a:rPr lang="en-US" altLang="ko-KR" sz="2800" b="1" dirty="0" smtClean="0"/>
              <a:t>RQ1</a:t>
            </a:r>
            <a:r>
              <a:rPr lang="en-US" altLang="ko-KR" sz="2800" dirty="0" smtClean="0">
                <a:solidFill>
                  <a:schemeClr val="tx1">
                    <a:lumMod val="75000"/>
                    <a:lumOff val="25000"/>
                  </a:schemeClr>
                </a:solidFill>
                <a:latin typeface="Calibri" charset="0"/>
                <a:ea typeface="Calibri" charset="0"/>
                <a:cs typeface="Calibri" charset="0"/>
              </a:rPr>
              <a:t>: Does prefetching itself provide an extra degree of defense?</a:t>
            </a:r>
            <a:endParaRPr lang="ko-KR" altLang="en-US" sz="2800" dirty="0" smtClean="0">
              <a:solidFill>
                <a:schemeClr val="tx1">
                  <a:lumMod val="75000"/>
                  <a:lumOff val="25000"/>
                </a:schemeClr>
              </a:solidFill>
              <a:latin typeface="Calibri" charset="0"/>
              <a:ea typeface="Calibri" charset="0"/>
              <a:cs typeface="Calibri" charset="0"/>
            </a:endParaRPr>
          </a:p>
          <a:p>
            <a:pPr algn="just"/>
            <a:endParaRPr lang="ko-KR" altLang="en-US" sz="2800" dirty="0">
              <a:solidFill>
                <a:schemeClr val="tx1">
                  <a:lumMod val="75000"/>
                  <a:lumOff val="25000"/>
                </a:schemeClr>
              </a:solidFill>
              <a:latin typeface="Calibri" charset="0"/>
              <a:ea typeface="Calibri" charset="0"/>
              <a:cs typeface="Calibri" charset="0"/>
            </a:endParaRPr>
          </a:p>
          <a:p>
            <a:pPr algn="just"/>
            <a:r>
              <a:rPr lang="en-US" altLang="ko-KR" sz="2800" b="1" dirty="0" smtClean="0">
                <a:solidFill>
                  <a:schemeClr val="tx1">
                    <a:lumMod val="75000"/>
                    <a:lumOff val="25000"/>
                  </a:schemeClr>
                </a:solidFill>
                <a:latin typeface="Calibri" charset="0"/>
                <a:ea typeface="Calibri" charset="0"/>
                <a:cs typeface="Calibri" charset="0"/>
              </a:rPr>
              <a:t>Method</a:t>
            </a:r>
            <a:endParaRPr lang="ko-KR" altLang="en-US" sz="2800" b="1" dirty="0" smtClean="0">
              <a:solidFill>
                <a:schemeClr val="tx1">
                  <a:lumMod val="75000"/>
                  <a:lumOff val="25000"/>
                </a:schemeClr>
              </a:solidFill>
              <a:latin typeface="Calibri" charset="0"/>
              <a:ea typeface="Calibri" charset="0"/>
              <a:cs typeface="Calibri" charset="0"/>
            </a:endParaRPr>
          </a:p>
          <a:p>
            <a:pPr marL="457200" indent="-457200" algn="just">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 1:  Capture packets for a</a:t>
            </a:r>
            <a:r>
              <a:rPr lang="ko-KR" altLang="en-US" sz="2400" dirty="0" smtClean="0">
                <a:solidFill>
                  <a:schemeClr val="tx1">
                    <a:lumMod val="75000"/>
                    <a:lumOff val="25000"/>
                  </a:schemeClr>
                </a:solidFill>
                <a:latin typeface="Calibri" charset="0"/>
                <a:ea typeface="Calibri" charset="0"/>
                <a:cs typeface="Calibri" charset="0"/>
              </a:rPr>
              <a:t> </a:t>
            </a:r>
            <a:r>
              <a:rPr lang="en-US" altLang="ko-KR" sz="2400" dirty="0" smtClean="0">
                <a:solidFill>
                  <a:schemeClr val="tx1">
                    <a:lumMod val="75000"/>
                    <a:lumOff val="25000"/>
                  </a:schemeClr>
                </a:solidFill>
                <a:latin typeface="Calibri" charset="0"/>
                <a:ea typeface="Calibri" charset="0"/>
                <a:cs typeface="Calibri" charset="0"/>
              </a:rPr>
              <a:t>list</a:t>
            </a:r>
            <a:r>
              <a:rPr lang="ko-KR" altLang="en-US" sz="2400" dirty="0" smtClean="0">
                <a:solidFill>
                  <a:schemeClr val="tx1">
                    <a:lumMod val="75000"/>
                    <a:lumOff val="25000"/>
                  </a:schemeClr>
                </a:solidFill>
                <a:latin typeface="Calibri" charset="0"/>
                <a:ea typeface="Calibri" charset="0"/>
                <a:cs typeface="Calibri" charset="0"/>
              </a:rPr>
              <a:t> </a:t>
            </a:r>
            <a:r>
              <a:rPr lang="en-US" altLang="ko-KR" sz="2400" dirty="0" smtClean="0">
                <a:solidFill>
                  <a:schemeClr val="tx1">
                    <a:lumMod val="75000"/>
                    <a:lumOff val="25000"/>
                  </a:schemeClr>
                </a:solidFill>
                <a:latin typeface="Calibri" charset="0"/>
                <a:ea typeface="Calibri" charset="0"/>
                <a:cs typeface="Calibri" charset="0"/>
              </a:rPr>
              <a:t>of</a:t>
            </a:r>
            <a:r>
              <a:rPr lang="ko-KR" altLang="en-US" sz="2400" dirty="0" smtClean="0">
                <a:solidFill>
                  <a:schemeClr val="tx1">
                    <a:lumMod val="75000"/>
                    <a:lumOff val="25000"/>
                  </a:schemeClr>
                </a:solidFill>
                <a:latin typeface="Calibri" charset="0"/>
                <a:ea typeface="Calibri" charset="0"/>
                <a:cs typeface="Calibri" charset="0"/>
              </a:rPr>
              <a:t> </a:t>
            </a:r>
            <a:r>
              <a:rPr lang="en-US" altLang="ko-KR" sz="2400" dirty="0" smtClean="0">
                <a:solidFill>
                  <a:schemeClr val="tx1">
                    <a:lumMod val="75000"/>
                    <a:lumOff val="25000"/>
                  </a:schemeClr>
                </a:solidFill>
                <a:latin typeface="Calibri" charset="0"/>
                <a:ea typeface="Calibri" charset="0"/>
                <a:cs typeface="Calibri" charset="0"/>
              </a:rPr>
              <a:t>prefetching</a:t>
            </a:r>
            <a:r>
              <a:rPr lang="ko-KR" altLang="en-US" sz="2400" dirty="0" smtClean="0">
                <a:solidFill>
                  <a:schemeClr val="tx1">
                    <a:lumMod val="75000"/>
                    <a:lumOff val="25000"/>
                  </a:schemeClr>
                </a:solidFill>
                <a:latin typeface="Calibri" charset="0"/>
                <a:ea typeface="Calibri" charset="0"/>
                <a:cs typeface="Calibri" charset="0"/>
              </a:rPr>
              <a:t> </a:t>
            </a:r>
            <a:r>
              <a:rPr lang="en-US" altLang="ko-KR" sz="2400" dirty="0" smtClean="0">
                <a:solidFill>
                  <a:schemeClr val="tx1">
                    <a:lumMod val="75000"/>
                    <a:lumOff val="25000"/>
                  </a:schemeClr>
                </a:solidFill>
                <a:latin typeface="Calibri" charset="0"/>
                <a:ea typeface="Calibri" charset="0"/>
                <a:cs typeface="Calibri" charset="0"/>
              </a:rPr>
              <a:t>websites.</a:t>
            </a:r>
            <a:endParaRPr lang="ko-KR" altLang="en-US" sz="2400" dirty="0" smtClean="0">
              <a:solidFill>
                <a:schemeClr val="tx1">
                  <a:lumMod val="75000"/>
                  <a:lumOff val="25000"/>
                </a:schemeClr>
              </a:solidFill>
              <a:latin typeface="Calibri" charset="0"/>
              <a:ea typeface="Calibri" charset="0"/>
              <a:cs typeface="Calibri" charset="0"/>
            </a:endParaRPr>
          </a:p>
          <a:p>
            <a:pPr marL="457200" indent="-457200" algn="just">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 2: Capture packets for a list of prefetching website, while the prefetching is turned off on the browser side.</a:t>
            </a:r>
          </a:p>
          <a:p>
            <a:pPr marL="457200" indent="-457200" algn="just">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Compare the two</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23262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16</a:t>
            </a:fld>
            <a:endParaRPr lang="en-US" dirty="0"/>
          </a:p>
        </p:txBody>
      </p:sp>
      <p:sp>
        <p:nvSpPr>
          <p:cNvPr id="4" name="Rectangle 3"/>
          <p:cNvSpPr/>
          <p:nvPr/>
        </p:nvSpPr>
        <p:spPr>
          <a:xfrm>
            <a:off x="349416" y="1026916"/>
            <a:ext cx="8360830" cy="3477875"/>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Configured two separate virtual machines to capture packets for 60 prefetching websites.</a:t>
            </a:r>
            <a:endParaRPr lang="ko-KR" altLang="en-US" sz="2000" dirty="0" smtClean="0">
              <a:solidFill>
                <a:schemeClr val="tx1">
                  <a:lumMod val="75000"/>
                  <a:lumOff val="25000"/>
                </a:schemeClr>
              </a:solidFill>
              <a:latin typeface="Calibri" charset="0"/>
              <a:ea typeface="Calibri" charset="0"/>
              <a:cs typeface="Calibri" charset="0"/>
            </a:endParaRP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VM </a:t>
            </a:r>
            <a:r>
              <a:rPr lang="en-US" altLang="ko-KR" sz="2400" u="sng" dirty="0" smtClean="0">
                <a:solidFill>
                  <a:schemeClr val="tx1">
                    <a:lumMod val="75000"/>
                    <a:lumOff val="25000"/>
                  </a:schemeClr>
                </a:solidFill>
                <a:latin typeface="Calibri" charset="0"/>
                <a:ea typeface="Calibri" charset="0"/>
                <a:cs typeface="Calibri" charset="0"/>
              </a:rPr>
              <a:t>isolates</a:t>
            </a:r>
            <a:r>
              <a:rPr lang="en-US" altLang="ko-KR" sz="2400" dirty="0" smtClean="0">
                <a:solidFill>
                  <a:schemeClr val="tx1">
                    <a:lumMod val="75000"/>
                    <a:lumOff val="25000"/>
                  </a:schemeClr>
                </a:solidFill>
                <a:latin typeface="Calibri" charset="0"/>
                <a:ea typeface="Calibri" charset="0"/>
                <a:cs typeface="Calibri" charset="0"/>
              </a:rPr>
              <a:t> experiment environment, </a:t>
            </a:r>
            <a:r>
              <a:rPr lang="en-US" altLang="ko-KR" sz="2400" u="sng" dirty="0" smtClean="0">
                <a:solidFill>
                  <a:schemeClr val="tx1">
                    <a:lumMod val="75000"/>
                    <a:lumOff val="25000"/>
                  </a:schemeClr>
                </a:solidFill>
                <a:latin typeface="Calibri" charset="0"/>
                <a:ea typeface="Calibri" charset="0"/>
                <a:cs typeface="Calibri" charset="0"/>
              </a:rPr>
              <a:t>removes all background noises</a:t>
            </a:r>
            <a:r>
              <a:rPr lang="en-US" altLang="ko-KR" sz="2400" dirty="0" smtClean="0">
                <a:solidFill>
                  <a:schemeClr val="tx1">
                    <a:lumMod val="75000"/>
                    <a:lumOff val="25000"/>
                  </a:schemeClr>
                </a:solidFill>
                <a:latin typeface="Calibri" charset="0"/>
                <a:ea typeface="Calibri" charset="0"/>
                <a:cs typeface="Calibri" charset="0"/>
              </a:rPr>
              <a:t>.</a:t>
            </a:r>
          </a:p>
          <a:p>
            <a:pPr marL="914400" lvl="1"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By configuring two VMs and running them in parallel, we can minimize getting affected by the changes of websites over time.</a:t>
            </a:r>
          </a:p>
          <a:p>
            <a:pPr marL="457200" indent="-457200">
              <a:buFont typeface="Arial" charset="0"/>
              <a:buChar char="•"/>
            </a:pP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pic>
        <p:nvPicPr>
          <p:cNvPr id="9" name="Picture 8"/>
          <p:cNvPicPr>
            <a:picLocks noChangeAspect="1"/>
          </p:cNvPicPr>
          <p:nvPr/>
        </p:nvPicPr>
        <p:blipFill>
          <a:blip r:embed="rId3"/>
          <a:stretch>
            <a:fillRect/>
          </a:stretch>
        </p:blipFill>
        <p:spPr>
          <a:xfrm>
            <a:off x="2184905" y="4876331"/>
            <a:ext cx="858681" cy="858681"/>
          </a:xfrm>
          <a:prstGeom prst="rect">
            <a:avLst/>
          </a:prstGeom>
        </p:spPr>
      </p:pic>
      <p:pic>
        <p:nvPicPr>
          <p:cNvPr id="10" name="Picture 9"/>
          <p:cNvPicPr>
            <a:picLocks noChangeAspect="1"/>
          </p:cNvPicPr>
          <p:nvPr/>
        </p:nvPicPr>
        <p:blipFill>
          <a:blip r:embed="rId3"/>
          <a:stretch>
            <a:fillRect/>
          </a:stretch>
        </p:blipFill>
        <p:spPr>
          <a:xfrm>
            <a:off x="6016076" y="4876331"/>
            <a:ext cx="858681" cy="858681"/>
          </a:xfrm>
          <a:prstGeom prst="rect">
            <a:avLst/>
          </a:prstGeom>
        </p:spPr>
      </p:pic>
      <p:pic>
        <p:nvPicPr>
          <p:cNvPr id="11" name="Picture 10"/>
          <p:cNvPicPr>
            <a:picLocks noChangeAspect="1"/>
          </p:cNvPicPr>
          <p:nvPr/>
        </p:nvPicPr>
        <p:blipFill>
          <a:blip r:embed="rId4"/>
          <a:stretch>
            <a:fillRect/>
          </a:stretch>
        </p:blipFill>
        <p:spPr>
          <a:xfrm>
            <a:off x="4215636" y="4918340"/>
            <a:ext cx="628390" cy="628390"/>
          </a:xfrm>
          <a:prstGeom prst="rect">
            <a:avLst/>
          </a:prstGeom>
        </p:spPr>
      </p:pic>
      <p:cxnSp>
        <p:nvCxnSpPr>
          <p:cNvPr id="12" name="Straight Arrow Connector 11"/>
          <p:cNvCxnSpPr/>
          <p:nvPr/>
        </p:nvCxnSpPr>
        <p:spPr>
          <a:xfrm flipV="1">
            <a:off x="3155403" y="5267704"/>
            <a:ext cx="935951" cy="3672"/>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891737" y="5267704"/>
            <a:ext cx="969801" cy="279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6157819" y="5639343"/>
            <a:ext cx="69121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VM2</a:t>
            </a:r>
            <a:endParaRPr lang="en-US" sz="2000" b="1" dirty="0"/>
          </a:p>
        </p:txBody>
      </p:sp>
      <p:sp>
        <p:nvSpPr>
          <p:cNvPr id="16" name="Rectangle 15"/>
          <p:cNvSpPr/>
          <p:nvPr/>
        </p:nvSpPr>
        <p:spPr>
          <a:xfrm>
            <a:off x="2326218" y="5628791"/>
            <a:ext cx="69121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VM1</a:t>
            </a:r>
            <a:endParaRPr lang="en-US" sz="2000" b="1" dirty="0"/>
          </a:p>
        </p:txBody>
      </p:sp>
      <p:sp>
        <p:nvSpPr>
          <p:cNvPr id="17" name="Rectangle 16"/>
          <p:cNvSpPr/>
          <p:nvPr/>
        </p:nvSpPr>
        <p:spPr>
          <a:xfrm>
            <a:off x="3804295" y="5499838"/>
            <a:ext cx="1440331"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60 websites</a:t>
            </a:r>
            <a:endParaRPr lang="en-US" sz="2000" b="1" dirty="0"/>
          </a:p>
        </p:txBody>
      </p:sp>
      <p:sp>
        <p:nvSpPr>
          <p:cNvPr id="18" name="Rectangle 17"/>
          <p:cNvSpPr/>
          <p:nvPr/>
        </p:nvSpPr>
        <p:spPr>
          <a:xfrm>
            <a:off x="1929186" y="4500912"/>
            <a:ext cx="1485278"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Pre-fetch on</a:t>
            </a:r>
            <a:endParaRPr lang="en-US" sz="2000" b="1" dirty="0"/>
          </a:p>
        </p:txBody>
      </p:sp>
      <p:sp>
        <p:nvSpPr>
          <p:cNvPr id="19" name="Rectangle 18"/>
          <p:cNvSpPr/>
          <p:nvPr/>
        </p:nvSpPr>
        <p:spPr>
          <a:xfrm>
            <a:off x="5702777" y="4476221"/>
            <a:ext cx="1510926"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Pre-fetch off</a:t>
            </a:r>
            <a:endParaRPr lang="en-US" sz="2000" b="1" dirty="0"/>
          </a:p>
        </p:txBody>
      </p:sp>
    </p:spTree>
    <p:extLst>
      <p:ext uri="{BB962C8B-B14F-4D97-AF65-F5344CB8AC3E}">
        <p14:creationId xmlns:p14="http://schemas.microsoft.com/office/powerpoint/2010/main" val="123736598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17</a:t>
            </a:fld>
            <a:endParaRPr lang="en-US" dirty="0"/>
          </a:p>
        </p:txBody>
      </p:sp>
      <p:sp>
        <p:nvSpPr>
          <p:cNvPr id="4" name="Rectangle 3"/>
          <p:cNvSpPr/>
          <p:nvPr/>
        </p:nvSpPr>
        <p:spPr>
          <a:xfrm>
            <a:off x="349416" y="1026916"/>
            <a:ext cx="8360830" cy="2739211"/>
          </a:xfrm>
          <a:prstGeom prst="rect">
            <a:avLst/>
          </a:prstGeom>
        </p:spPr>
        <p:txBody>
          <a:bodyPr wrap="square">
            <a:spAutoFit/>
          </a:bodyPr>
          <a:lstStyle/>
          <a:p>
            <a:r>
              <a:rPr lang="en-US" altLang="ko-KR" sz="2800" b="1" dirty="0" smtClean="0"/>
              <a:t>Experimental Setup</a:t>
            </a:r>
            <a:endParaRPr lang="ko-KR" altLang="en-US" sz="2800" dirty="0">
              <a:solidFill>
                <a:schemeClr val="tx1">
                  <a:lumMod val="75000"/>
                  <a:lumOff val="25000"/>
                </a:schemeClr>
              </a:solidFill>
              <a:latin typeface="Calibri" charset="0"/>
              <a:ea typeface="Calibri" charset="0"/>
              <a:cs typeface="Calibri" charset="0"/>
            </a:endParaRP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Used a python script (implemented by Juarez M et al.*) to automatically execute Tor browser multiple times and capture incoming/outgoing packets for each sessions.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Captured each </a:t>
            </a:r>
            <a:r>
              <a:rPr lang="en-US" altLang="ko-KR" sz="2400" dirty="0" err="1" smtClean="0">
                <a:solidFill>
                  <a:schemeClr val="tx1">
                    <a:lumMod val="75000"/>
                    <a:lumOff val="25000"/>
                  </a:schemeClr>
                </a:solidFill>
                <a:latin typeface="Calibri" charset="0"/>
                <a:ea typeface="Calibri" charset="0"/>
                <a:cs typeface="Calibri" charset="0"/>
              </a:rPr>
              <a:t>url</a:t>
            </a:r>
            <a:r>
              <a:rPr lang="en-US" altLang="ko-KR" sz="2400" dirty="0" smtClean="0">
                <a:solidFill>
                  <a:schemeClr val="tx1">
                    <a:lumMod val="75000"/>
                    <a:lumOff val="25000"/>
                  </a:schemeClr>
                </a:solidFill>
                <a:latin typeface="Calibri" charset="0"/>
                <a:ea typeface="Calibri" charset="0"/>
                <a:cs typeface="Calibri" charset="0"/>
              </a:rPr>
              <a:t> for 15 times.</a:t>
            </a:r>
          </a:p>
          <a:p>
            <a:pPr marL="457200" indent="-4572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Capture for each connection finishes when the site is fully loaded or exceeds timeout (120s)</a:t>
            </a:r>
            <a:endParaRPr lang="ko-KR" altLang="en-US"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
        <p:nvSpPr>
          <p:cNvPr id="7" name="Rectangle 6"/>
          <p:cNvSpPr/>
          <p:nvPr/>
        </p:nvSpPr>
        <p:spPr>
          <a:xfrm>
            <a:off x="1485482" y="5938872"/>
            <a:ext cx="7690119" cy="369332"/>
          </a:xfrm>
          <a:prstGeom prst="rect">
            <a:avLst/>
          </a:prstGeom>
        </p:spPr>
        <p:txBody>
          <a:bodyPr wrap="none">
            <a:spAutoFit/>
          </a:bodyPr>
          <a:lstStyle/>
          <a:p>
            <a:r>
              <a:rPr lang="en-US" i="1"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Tree>
    <p:extLst>
      <p:ext uri="{BB962C8B-B14F-4D97-AF65-F5344CB8AC3E}">
        <p14:creationId xmlns:p14="http://schemas.microsoft.com/office/powerpoint/2010/main" val="805947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18</a:t>
            </a:fld>
            <a:endParaRPr lang="en-US" dirty="0"/>
          </a:p>
        </p:txBody>
      </p:sp>
      <p:sp>
        <p:nvSpPr>
          <p:cNvPr id="4" name="Rectangle 3"/>
          <p:cNvSpPr/>
          <p:nvPr/>
        </p:nvSpPr>
        <p:spPr>
          <a:xfrm>
            <a:off x="349416" y="1026916"/>
            <a:ext cx="8360830" cy="5755422"/>
          </a:xfrm>
          <a:prstGeom prst="rect">
            <a:avLst/>
          </a:prstGeom>
        </p:spPr>
        <p:txBody>
          <a:bodyPr wrap="square">
            <a:spAutoFit/>
          </a:bodyPr>
          <a:lstStyle/>
          <a:p>
            <a:r>
              <a:rPr lang="en-US" altLang="ko-KR" sz="2800" b="1" dirty="0" smtClean="0"/>
              <a:t>RQ2: </a:t>
            </a:r>
            <a:r>
              <a:rPr lang="en-US" altLang="ko-KR" sz="2800" dirty="0" smtClean="0">
                <a:solidFill>
                  <a:schemeClr val="tx1">
                    <a:lumMod val="75000"/>
                    <a:lumOff val="25000"/>
                  </a:schemeClr>
                </a:solidFill>
                <a:latin typeface="Calibri" charset="0"/>
                <a:ea typeface="Calibri" charset="0"/>
                <a:cs typeface="Calibri" charset="0"/>
              </a:rPr>
              <a:t>Can a victim obfuscate eavesdropper by simply turning off prefetching in their browser?</a:t>
            </a:r>
            <a:endParaRPr lang="en-US" altLang="ko-KR" sz="2800" dirty="0">
              <a:solidFill>
                <a:schemeClr val="tx1">
                  <a:lumMod val="75000"/>
                  <a:lumOff val="25000"/>
                </a:schemeClr>
              </a:solidFill>
              <a:latin typeface="Calibri" charset="0"/>
              <a:ea typeface="Calibri" charset="0"/>
              <a:cs typeface="Calibri" charset="0"/>
            </a:endParaRPr>
          </a:p>
          <a:p>
            <a:r>
              <a:rPr lang="en-US" altLang="ko-KR" dirty="0" smtClean="0">
                <a:solidFill>
                  <a:schemeClr val="tx1">
                    <a:lumMod val="75000"/>
                    <a:lumOff val="25000"/>
                  </a:schemeClr>
                </a:solidFill>
                <a:latin typeface="Calibri" charset="0"/>
                <a:ea typeface="Calibri" charset="0"/>
                <a:cs typeface="Calibri" charset="0"/>
              </a:rPr>
              <a:t> </a:t>
            </a:r>
          </a:p>
          <a:p>
            <a:r>
              <a:rPr lang="en-US" altLang="ko-KR" sz="2400" b="1" dirty="0" smtClean="0">
                <a:solidFill>
                  <a:schemeClr val="tx1">
                    <a:lumMod val="75000"/>
                    <a:lumOff val="25000"/>
                  </a:schemeClr>
                </a:solidFill>
                <a:latin typeface="Calibri" charset="0"/>
                <a:ea typeface="Calibri" charset="0"/>
                <a:cs typeface="Calibri" charset="0"/>
              </a:rPr>
              <a:t>Use Case</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Attacker trained their classifier assuming that user uses the default setting (pre-fetch on).</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However, the victim turned off the pre-fetch setting on her/his browser.</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The victim visits websites that uses prefetching.</a:t>
            </a:r>
          </a:p>
          <a:p>
            <a:r>
              <a:rPr lang="en-US" altLang="ko-KR" dirty="0" smtClean="0">
                <a:solidFill>
                  <a:schemeClr val="tx1">
                    <a:lumMod val="75000"/>
                    <a:lumOff val="25000"/>
                  </a:schemeClr>
                </a:solidFill>
                <a:latin typeface="Calibri" charset="0"/>
                <a:ea typeface="Calibri" charset="0"/>
                <a:cs typeface="Calibri" charset="0"/>
              </a:rPr>
              <a:t> </a:t>
            </a:r>
            <a:endParaRPr lang="en-US" altLang="ko-KR" dirty="0">
              <a:solidFill>
                <a:schemeClr val="tx1">
                  <a:lumMod val="75000"/>
                  <a:lumOff val="25000"/>
                </a:schemeClr>
              </a:solidFill>
              <a:latin typeface="Calibri" charset="0"/>
              <a:ea typeface="Calibri" charset="0"/>
              <a:cs typeface="Calibri" charset="0"/>
            </a:endParaRPr>
          </a:p>
          <a:p>
            <a:r>
              <a:rPr lang="en-US" altLang="ko-KR" sz="2400" b="1" dirty="0" smtClean="0">
                <a:solidFill>
                  <a:schemeClr val="tx1">
                    <a:lumMod val="75000"/>
                    <a:lumOff val="25000"/>
                  </a:schemeClr>
                </a:solidFill>
                <a:latin typeface="Calibri" charset="0"/>
                <a:ea typeface="Calibri" charset="0"/>
                <a:cs typeface="Calibri" charset="0"/>
              </a:rPr>
              <a:t>Method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For a set of prefetching website, train the classifier where the prefetching was enabled.</a:t>
            </a:r>
          </a:p>
          <a:p>
            <a:pPr marL="342900" indent="-342900">
              <a:buFont typeface="Arial" charset="0"/>
              <a:buChar char="•"/>
            </a:pPr>
            <a:r>
              <a:rPr lang="en-US" altLang="ko-KR" sz="2400" dirty="0" smtClean="0">
                <a:solidFill>
                  <a:schemeClr val="tx1">
                    <a:lumMod val="75000"/>
                    <a:lumOff val="25000"/>
                  </a:schemeClr>
                </a:solidFill>
                <a:latin typeface="Calibri" charset="0"/>
                <a:ea typeface="Calibri" charset="0"/>
                <a:cs typeface="Calibri" charset="0"/>
              </a:rPr>
              <a:t>Analyze victim traffic where prefetching is disabled.</a:t>
            </a:r>
          </a:p>
          <a:p>
            <a:pPr marL="342900" indent="-342900">
              <a:buFont typeface="Arial" charset="0"/>
              <a:buChar char="•"/>
            </a:pPr>
            <a:endParaRPr lang="en-US" altLang="ko-KR" sz="2400" dirty="0" smtClean="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3084666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19</a:t>
            </a:fld>
            <a:endParaRPr lang="en-US" dirty="0"/>
          </a:p>
        </p:txBody>
      </p:sp>
      <p:sp>
        <p:nvSpPr>
          <p:cNvPr id="4" name="Rectangle 3"/>
          <p:cNvSpPr/>
          <p:nvPr/>
        </p:nvSpPr>
        <p:spPr>
          <a:xfrm>
            <a:off x="349416" y="1026916"/>
            <a:ext cx="8360830" cy="1323439"/>
          </a:xfrm>
          <a:prstGeom prst="rect">
            <a:avLst/>
          </a:prstGeom>
        </p:spPr>
        <p:txBody>
          <a:bodyPr wrap="square">
            <a:spAutoFit/>
          </a:bodyPr>
          <a:lstStyle/>
          <a:p>
            <a:r>
              <a:rPr lang="en-US" altLang="ko-KR" sz="2800" b="1" dirty="0" smtClean="0"/>
              <a:t>RQ3:</a:t>
            </a:r>
            <a:r>
              <a:rPr lang="en-US" altLang="ko-KR" sz="2800" dirty="0" smtClean="0">
                <a:solidFill>
                  <a:schemeClr val="tx1">
                    <a:lumMod val="75000"/>
                    <a:lumOff val="25000"/>
                  </a:schemeClr>
                </a:solidFill>
                <a:latin typeface="Calibri" charset="0"/>
                <a:ea typeface="Calibri" charset="0"/>
                <a:cs typeface="Calibri" charset="0"/>
              </a:rPr>
              <a:t> Can prefetching be used as a browser-side defense mechanism?</a:t>
            </a:r>
          </a:p>
          <a:p>
            <a:pPr algn="just"/>
            <a:endParaRPr lang="en-US" altLang="ko-KR" sz="2400" dirty="0">
              <a:solidFill>
                <a:schemeClr val="tx1">
                  <a:lumMod val="75000"/>
                  <a:lumOff val="25000"/>
                </a:schemeClr>
              </a:solidFill>
              <a:latin typeface="Calibri" charset="0"/>
              <a:ea typeface="Calibri" charset="0"/>
              <a:cs typeface="Calibri" charset="0"/>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Experiment</a:t>
            </a:r>
            <a:endParaRPr lang="en-US" b="1" dirty="0"/>
          </a:p>
        </p:txBody>
      </p:sp>
      <p:sp>
        <p:nvSpPr>
          <p:cNvPr id="8" name="TextBox 7"/>
          <p:cNvSpPr txBox="1"/>
          <p:nvPr/>
        </p:nvSpPr>
        <p:spPr>
          <a:xfrm>
            <a:off x="2614246" y="12660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746524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a:t>
            </a:fld>
            <a:endParaRPr lang="en-US" dirty="0"/>
          </a:p>
        </p:txBody>
      </p:sp>
      <p:sp>
        <p:nvSpPr>
          <p:cNvPr id="4" name="Rectangle 3"/>
          <p:cNvSpPr/>
          <p:nvPr/>
        </p:nvSpPr>
        <p:spPr>
          <a:xfrm>
            <a:off x="409576" y="1026916"/>
            <a:ext cx="8467005" cy="4580741"/>
          </a:xfrm>
          <a:prstGeom prst="rect">
            <a:avLst/>
          </a:prstGeom>
          <a:effectLst/>
        </p:spPr>
        <p:txBody>
          <a:bodyPr wrap="square">
            <a:spAutoFit/>
          </a:bodyPr>
          <a:lstStyle/>
          <a:p>
            <a:pPr marL="457200" indent="-457200" algn="just">
              <a:lnSpc>
                <a:spcPct val="150000"/>
              </a:lnSpc>
              <a:buFont typeface="Arial"/>
              <a:buChar char="•"/>
            </a:pPr>
            <a:r>
              <a:rPr lang="en-US" altLang="ko-KR" sz="2800" dirty="0" smtClean="0"/>
              <a:t>Anonymity network</a:t>
            </a:r>
          </a:p>
          <a:p>
            <a:pPr marL="457200" indent="-457200" algn="just">
              <a:lnSpc>
                <a:spcPct val="150000"/>
              </a:lnSpc>
              <a:buFont typeface="Arial"/>
              <a:buChar char="•"/>
            </a:pPr>
            <a:r>
              <a:rPr lang="en-US" altLang="ko-KR" sz="2800" dirty="0" smtClean="0"/>
              <a:t>Website fingerprinting attack</a:t>
            </a:r>
          </a:p>
          <a:p>
            <a:pPr marL="457200" indent="-457200" algn="just">
              <a:lnSpc>
                <a:spcPct val="150000"/>
              </a:lnSpc>
              <a:buFont typeface="Arial"/>
              <a:buChar char="•"/>
            </a:pPr>
            <a:r>
              <a:rPr lang="en-US" altLang="ko-KR" sz="2800" dirty="0" smtClean="0"/>
              <a:t>Related works</a:t>
            </a:r>
          </a:p>
          <a:p>
            <a:pPr marL="457200" indent="-457200" algn="just">
              <a:lnSpc>
                <a:spcPct val="150000"/>
              </a:lnSpc>
              <a:buFont typeface="Arial"/>
              <a:buChar char="•"/>
            </a:pPr>
            <a:r>
              <a:rPr lang="en-US" altLang="ko-KR" sz="2800" dirty="0" smtClean="0"/>
              <a:t>Link prefetching</a:t>
            </a:r>
          </a:p>
          <a:p>
            <a:pPr marL="457200" indent="-457200" algn="just">
              <a:lnSpc>
                <a:spcPct val="150000"/>
              </a:lnSpc>
              <a:buFont typeface="Arial"/>
              <a:buChar char="•"/>
            </a:pPr>
            <a:r>
              <a:rPr lang="en-US" altLang="ko-KR" sz="2800" dirty="0" smtClean="0"/>
              <a:t>Experiments</a:t>
            </a:r>
          </a:p>
          <a:p>
            <a:pPr marL="457200" indent="-457200" algn="just">
              <a:lnSpc>
                <a:spcPct val="150000"/>
              </a:lnSpc>
              <a:buFont typeface="Arial"/>
              <a:buChar char="•"/>
            </a:pPr>
            <a:r>
              <a:rPr lang="en-US" altLang="ko-KR" sz="2800" dirty="0" smtClean="0"/>
              <a:t>Conclusion</a:t>
            </a:r>
          </a:p>
          <a:p>
            <a:pPr marL="457200" indent="-457200" algn="just">
              <a:lnSpc>
                <a:spcPct val="150000"/>
              </a:lnSpc>
              <a:buFont typeface="Arial"/>
              <a:buChar char="•"/>
            </a:pPr>
            <a:r>
              <a:rPr lang="en-US" altLang="ko-KR" sz="2800" dirty="0"/>
              <a:t>F</a:t>
            </a:r>
            <a:r>
              <a:rPr lang="en-US" altLang="ko-KR" sz="2800" dirty="0" smtClean="0"/>
              <a:t>uture works</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Outline</a:t>
            </a:r>
            <a:endParaRPr lang="en-US" b="1" dirty="0"/>
          </a:p>
        </p:txBody>
      </p:sp>
    </p:spTree>
    <p:extLst>
      <p:ext uri="{BB962C8B-B14F-4D97-AF65-F5344CB8AC3E}">
        <p14:creationId xmlns:p14="http://schemas.microsoft.com/office/powerpoint/2010/main" val="7565116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769441"/>
          </a:xfrm>
          <a:prstGeom prst="rect">
            <a:avLst/>
          </a:prstGeom>
        </p:spPr>
        <p:txBody>
          <a:bodyPr wrap="square">
            <a:spAutoFit/>
          </a:bodyPr>
          <a:lstStyle/>
          <a:p>
            <a:pPr lvl="0" algn="just" latinLnBrk="1"/>
            <a:r>
              <a:rPr lang="en-US" sz="2400" b="1" dirty="0" smtClean="0"/>
              <a:t>For</a:t>
            </a:r>
          </a:p>
          <a:p>
            <a:pPr marL="342900" lvl="0" indent="-342900" algn="just" latinLnBrk="1">
              <a:buFont typeface="Arial" panose="020B0604020202020204" pitchFamily="34" charset="0"/>
              <a:buChar char="•"/>
            </a:pPr>
            <a:r>
              <a:rPr lang="en-US" sz="2000" dirty="0" smtClean="0"/>
              <a:t>document</a:t>
            </a:r>
            <a:endParaRPr lang="en-US" sz="20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20</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Ongoing Works</a:t>
            </a:r>
            <a:endParaRPr lang="en-US" b="1" dirty="0"/>
          </a:p>
        </p:txBody>
      </p:sp>
    </p:spTree>
    <p:extLst>
      <p:ext uri="{BB962C8B-B14F-4D97-AF65-F5344CB8AC3E}">
        <p14:creationId xmlns:p14="http://schemas.microsoft.com/office/powerpoint/2010/main" val="148243111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19925" y="966920"/>
            <a:ext cx="8331015" cy="769441"/>
          </a:xfrm>
          <a:prstGeom prst="rect">
            <a:avLst/>
          </a:prstGeom>
        </p:spPr>
        <p:txBody>
          <a:bodyPr wrap="square">
            <a:spAutoFit/>
          </a:bodyPr>
          <a:lstStyle/>
          <a:p>
            <a:pPr lvl="0" algn="just" latinLnBrk="1"/>
            <a:r>
              <a:rPr lang="en-US" sz="2400" b="1" dirty="0" smtClean="0"/>
              <a:t>For</a:t>
            </a:r>
          </a:p>
          <a:p>
            <a:pPr marL="342900" lvl="0" indent="-342900" algn="just" latinLnBrk="1">
              <a:buFont typeface="Arial" panose="020B0604020202020204" pitchFamily="34" charset="0"/>
              <a:buChar char="•"/>
            </a:pPr>
            <a:r>
              <a:rPr lang="en-US" sz="2000" dirty="0" smtClean="0"/>
              <a:t>document</a:t>
            </a:r>
            <a:endParaRPr lang="en-US" sz="2000" dirty="0"/>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21</a:t>
            </a:fld>
            <a:endParaRPr lang="en-US" dirty="0"/>
          </a:p>
        </p:txBody>
      </p:sp>
      <p:sp>
        <p:nvSpPr>
          <p:cNvPr id="8" name="Title 1"/>
          <p:cNvSpPr txBox="1">
            <a:spLocks/>
          </p:cNvSpPr>
          <p:nvPr/>
        </p:nvSpPr>
        <p:spPr>
          <a:xfrm>
            <a:off x="409576" y="232031"/>
            <a:ext cx="8626848"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Conclusion (so far) (TODO)</a:t>
            </a:r>
            <a:endParaRPr lang="en-US" b="1" dirty="0"/>
          </a:p>
        </p:txBody>
      </p:sp>
    </p:spTree>
    <p:extLst>
      <p:ext uri="{BB962C8B-B14F-4D97-AF65-F5344CB8AC3E}">
        <p14:creationId xmlns:p14="http://schemas.microsoft.com/office/powerpoint/2010/main" val="21043298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References (TODO)</a:t>
            </a:r>
            <a:endParaRPr lang="en-US" b="1"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7673355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0" y="0"/>
            <a:ext cx="9144000"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854412" y="2798234"/>
            <a:ext cx="3855308" cy="923330"/>
          </a:xfrm>
          <a:prstGeom prst="rect">
            <a:avLst/>
          </a:prstGeom>
          <a:noFill/>
        </p:spPr>
        <p:txBody>
          <a:bodyPr wrap="square" rtlCol="0">
            <a:spAutoFit/>
          </a:bodyPr>
          <a:lstStyle/>
          <a:p>
            <a:r>
              <a:rPr lang="en-US" sz="5400" b="1" dirty="0" smtClean="0">
                <a:solidFill>
                  <a:schemeClr val="bg1"/>
                </a:solidFill>
              </a:rPr>
              <a:t>THANK YOU</a:t>
            </a:r>
            <a:endParaRPr lang="en-US" sz="5400" b="1" dirty="0">
              <a:solidFill>
                <a:schemeClr val="bg1"/>
              </a:solidFill>
            </a:endParaRPr>
          </a:p>
        </p:txBody>
      </p:sp>
    </p:spTree>
    <p:extLst>
      <p:ext uri="{BB962C8B-B14F-4D97-AF65-F5344CB8AC3E}">
        <p14:creationId xmlns:p14="http://schemas.microsoft.com/office/powerpoint/2010/main" val="16954598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24</a:t>
            </a:fld>
            <a:endParaRPr lang="en-US" dirty="0"/>
          </a:p>
        </p:txBody>
      </p:sp>
      <p:sp>
        <p:nvSpPr>
          <p:cNvPr id="4" name="Rectangle 3"/>
          <p:cNvSpPr/>
          <p:nvPr/>
        </p:nvSpPr>
        <p:spPr>
          <a:xfrm>
            <a:off x="349416" y="1026916"/>
            <a:ext cx="8665188" cy="1384995"/>
          </a:xfrm>
          <a:prstGeom prst="rect">
            <a:avLst/>
          </a:prstGeom>
        </p:spPr>
        <p:txBody>
          <a:bodyPr wrap="square">
            <a:spAutoFit/>
          </a:bodyPr>
          <a:lstStyle/>
          <a:p>
            <a:pPr algn="just"/>
            <a:r>
              <a:rPr lang="en-US" altLang="ko-KR" sz="2400" b="1" dirty="0" smtClean="0"/>
              <a:t>Do we need an overview slide?</a:t>
            </a:r>
          </a:p>
          <a:p>
            <a:pPr marL="342882" indent="-342882" algn="just">
              <a:buFontTx/>
              <a:buChar char="-"/>
            </a:pPr>
            <a:r>
              <a:rPr lang="en-US" altLang="ko-KR" sz="2000" dirty="0" smtClean="0">
                <a:solidFill>
                  <a:schemeClr val="tx1">
                    <a:lumMod val="75000"/>
                    <a:lumOff val="25000"/>
                  </a:schemeClr>
                </a:solidFill>
              </a:rPr>
              <a:t>CFAR is an a</a:t>
            </a:r>
          </a:p>
          <a:p>
            <a:pPr marL="342882" indent="-342882" algn="just">
              <a:buFontTx/>
              <a:buChar char="-"/>
            </a:pPr>
            <a:endParaRPr lang="en-US" altLang="ko-KR" sz="2000" dirty="0">
              <a:solidFill>
                <a:schemeClr val="tx1">
                  <a:lumMod val="75000"/>
                  <a:lumOff val="25000"/>
                </a:schemeClr>
              </a:solidFill>
            </a:endParaRPr>
          </a:p>
          <a:p>
            <a:pPr marL="342882" indent="-342882" algn="just">
              <a:buFontTx/>
              <a:buChar char="-"/>
            </a:pPr>
            <a:r>
              <a:rPr lang="en-US" altLang="ko-KR" sz="2000" dirty="0" smtClean="0">
                <a:solidFill>
                  <a:schemeClr val="tx1">
                    <a:lumMod val="75000"/>
                    <a:lumOff val="25000"/>
                  </a:schemeClr>
                </a:solidFill>
              </a:rPr>
              <a:t>Do we </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Overview (TODO)</a:t>
            </a:r>
            <a:endParaRPr lang="en-US" b="1" dirty="0"/>
          </a:p>
        </p:txBody>
      </p:sp>
      <p:sp>
        <p:nvSpPr>
          <p:cNvPr id="2" name="Rectangle 1"/>
          <p:cNvSpPr/>
          <p:nvPr/>
        </p:nvSpPr>
        <p:spPr>
          <a:xfrm>
            <a:off x="1863289" y="5927149"/>
            <a:ext cx="7280711" cy="369332"/>
          </a:xfrm>
          <a:prstGeom prst="rect">
            <a:avLst/>
          </a:prstGeom>
        </p:spPr>
        <p:txBody>
          <a:bodyPr wrap="none">
            <a:spAutoFit/>
          </a:bodyPr>
          <a:lstStyle/>
          <a:p>
            <a:r>
              <a:rPr lang="en-US" i="1" smtClean="0">
                <a:solidFill>
                  <a:schemeClr val="tx1">
                    <a:lumMod val="65000"/>
                    <a:lumOff val="35000"/>
                  </a:schemeClr>
                </a:solidFill>
              </a:rPr>
              <a:t>[1] </a:t>
            </a:r>
            <a:r>
              <a:rPr lang="en-US" i="1" dirty="0" err="1" smtClean="0">
                <a:solidFill>
                  <a:schemeClr val="tx1">
                    <a:lumMod val="65000"/>
                    <a:lumOff val="35000"/>
                  </a:schemeClr>
                </a:solidFill>
              </a:rPr>
              <a:t>Carzaniga</a:t>
            </a:r>
            <a:r>
              <a:rPr lang="en-US" i="1" dirty="0" smtClean="0">
                <a:solidFill>
                  <a:schemeClr val="tx1">
                    <a:lumMod val="65000"/>
                    <a:lumOff val="35000"/>
                  </a:schemeClr>
                </a:solidFill>
              </a:rPr>
              <a:t> et al., “Automatic Recovery from Runtime Failures”, ICSE, 2013.</a:t>
            </a:r>
            <a:endParaRPr lang="en-US" i="1" dirty="0">
              <a:solidFill>
                <a:schemeClr val="tx1">
                  <a:lumMod val="65000"/>
                  <a:lumOff val="35000"/>
                </a:schemeClr>
              </a:solidFill>
            </a:endParaRPr>
          </a:p>
        </p:txBody>
      </p:sp>
    </p:spTree>
    <p:extLst>
      <p:ext uri="{BB962C8B-B14F-4D97-AF65-F5344CB8AC3E}">
        <p14:creationId xmlns:p14="http://schemas.microsoft.com/office/powerpoint/2010/main" val="24198191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25</a:t>
            </a:fld>
            <a:endParaRPr lang="en-US" dirty="0"/>
          </a:p>
        </p:txBody>
      </p:sp>
      <p:sp>
        <p:nvSpPr>
          <p:cNvPr id="4" name="Rectangle 3"/>
          <p:cNvSpPr/>
          <p:nvPr/>
        </p:nvSpPr>
        <p:spPr>
          <a:xfrm>
            <a:off x="349416" y="1026916"/>
            <a:ext cx="8665188" cy="1631216"/>
          </a:xfrm>
          <a:prstGeom prst="rect">
            <a:avLst/>
          </a:prstGeom>
        </p:spPr>
        <p:txBody>
          <a:bodyPr wrap="square">
            <a:spAutoFit/>
          </a:bodyPr>
          <a:lstStyle/>
          <a:p>
            <a:pPr algn="just"/>
            <a:r>
              <a:rPr lang="en-US" altLang="ko-KR" sz="2800" b="1" dirty="0" smtClean="0"/>
              <a:t>What is anonymity network?</a:t>
            </a:r>
          </a:p>
          <a:p>
            <a:pPr marL="342882" indent="-342882" algn="just">
              <a:buFontTx/>
              <a:buChar char="-"/>
            </a:pPr>
            <a:r>
              <a:rPr lang="en-US" altLang="ko-KR" sz="2400" dirty="0" smtClean="0">
                <a:solidFill>
                  <a:schemeClr val="tx1">
                    <a:lumMod val="75000"/>
                    <a:lumOff val="25000"/>
                  </a:schemeClr>
                </a:solidFill>
              </a:rPr>
              <a:t>Internet is not anonymous by its design</a:t>
            </a:r>
          </a:p>
          <a:p>
            <a:pPr marL="342882" indent="-342882" algn="just">
              <a:buFontTx/>
              <a:buChar char="-"/>
            </a:pPr>
            <a:r>
              <a:rPr lang="en-US" altLang="ko-KR" sz="2400" dirty="0" smtClean="0">
                <a:solidFill>
                  <a:schemeClr val="tx1">
                    <a:lumMod val="75000"/>
                    <a:lumOff val="25000"/>
                  </a:schemeClr>
                </a:solidFill>
              </a:rPr>
              <a:t>HTTP traffic </a:t>
            </a:r>
          </a:p>
          <a:p>
            <a:pPr algn="just"/>
            <a:endParaRPr lang="en-US" altLang="ko-KR" sz="24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Tree>
    <p:extLst>
      <p:ext uri="{BB962C8B-B14F-4D97-AF65-F5344CB8AC3E}">
        <p14:creationId xmlns:p14="http://schemas.microsoft.com/office/powerpoint/2010/main" val="39967264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3</a:t>
            </a:fld>
            <a:endParaRPr lang="en-US" dirty="0"/>
          </a:p>
        </p:txBody>
      </p:sp>
      <p:sp>
        <p:nvSpPr>
          <p:cNvPr id="4" name="Rectangle 3"/>
          <p:cNvSpPr/>
          <p:nvPr/>
        </p:nvSpPr>
        <p:spPr>
          <a:xfrm>
            <a:off x="349416" y="1026916"/>
            <a:ext cx="8665188" cy="4905958"/>
          </a:xfrm>
          <a:prstGeom prst="rect">
            <a:avLst/>
          </a:prstGeom>
        </p:spPr>
        <p:txBody>
          <a:bodyPr wrap="square">
            <a:spAutoFit/>
          </a:bodyPr>
          <a:lstStyle/>
          <a:p>
            <a:pPr algn="just">
              <a:lnSpc>
                <a:spcPct val="120000"/>
              </a:lnSpc>
            </a:pPr>
            <a:r>
              <a:rPr lang="en-US" altLang="ko-KR" sz="2800" b="1" dirty="0" smtClean="0"/>
              <a:t>Anonymity use case</a:t>
            </a:r>
          </a:p>
          <a:p>
            <a:pPr marL="342882" indent="-342882" algn="just">
              <a:lnSpc>
                <a:spcPct val="120000"/>
              </a:lnSpc>
              <a:buFontTx/>
              <a:buChar char="-"/>
            </a:pPr>
            <a:r>
              <a:rPr lang="en-US" altLang="ko-KR" sz="2400" dirty="0" smtClean="0">
                <a:solidFill>
                  <a:schemeClr val="tx1">
                    <a:lumMod val="75000"/>
                    <a:lumOff val="25000"/>
                  </a:schemeClr>
                </a:solidFill>
              </a:rPr>
              <a:t>Normal people</a:t>
            </a:r>
          </a:p>
          <a:p>
            <a:pPr marL="800082" lvl="1" indent="-342882" algn="just">
              <a:lnSpc>
                <a:spcPct val="120000"/>
              </a:lnSpc>
              <a:buFontTx/>
              <a:buChar char="-"/>
            </a:pPr>
            <a:r>
              <a:rPr lang="en-US" altLang="ko-KR" sz="2400" dirty="0" smtClean="0">
                <a:solidFill>
                  <a:schemeClr val="tx1">
                    <a:lumMod val="75000"/>
                    <a:lumOff val="25000"/>
                  </a:schemeClr>
                </a:solidFill>
              </a:rPr>
              <a:t>Circumvent censorship</a:t>
            </a:r>
          </a:p>
          <a:p>
            <a:pPr marL="800082" lvl="1" indent="-342882" algn="just">
              <a:lnSpc>
                <a:spcPct val="120000"/>
              </a:lnSpc>
              <a:buFontTx/>
              <a:buChar char="-"/>
            </a:pPr>
            <a:r>
              <a:rPr lang="en-US" altLang="ko-KR" sz="2400" dirty="0" smtClean="0">
                <a:solidFill>
                  <a:schemeClr val="tx1">
                    <a:lumMod val="75000"/>
                    <a:lumOff val="25000"/>
                  </a:schemeClr>
                </a:solidFill>
              </a:rPr>
              <a:t>Skirt surveillance</a:t>
            </a:r>
          </a:p>
          <a:p>
            <a:pPr marL="800082" lvl="1" indent="-342882" algn="just">
              <a:lnSpc>
                <a:spcPct val="120000"/>
              </a:lnSpc>
              <a:buFontTx/>
              <a:buChar char="-"/>
            </a:pPr>
            <a:r>
              <a:rPr lang="en-US" altLang="ko-KR" sz="2400" dirty="0" smtClean="0">
                <a:solidFill>
                  <a:schemeClr val="tx1">
                    <a:lumMod val="75000"/>
                    <a:lumOff val="25000"/>
                  </a:schemeClr>
                </a:solidFill>
              </a:rPr>
              <a:t>Protect privacy from identity theft (ISP, websites </a:t>
            </a:r>
            <a:r>
              <a:rPr lang="is-IS" altLang="ko-KR" sz="2400" dirty="0" smtClean="0">
                <a:solidFill>
                  <a:schemeClr val="tx1">
                    <a:lumMod val="75000"/>
                    <a:lumOff val="25000"/>
                  </a:schemeClr>
                </a:solidFill>
              </a:rPr>
              <a:t>…)</a:t>
            </a:r>
          </a:p>
          <a:p>
            <a:pPr marL="342882" indent="-342882" algn="just">
              <a:lnSpc>
                <a:spcPct val="120000"/>
              </a:lnSpc>
              <a:buFontTx/>
              <a:buChar char="-"/>
            </a:pPr>
            <a:r>
              <a:rPr lang="is-IS" altLang="ko-KR" sz="2400" dirty="0" smtClean="0">
                <a:solidFill>
                  <a:schemeClr val="tx1">
                    <a:lumMod val="75000"/>
                    <a:lumOff val="25000"/>
                  </a:schemeClr>
                </a:solidFill>
              </a:rPr>
              <a:t>Citizen journalists (in repressive nations)</a:t>
            </a:r>
          </a:p>
          <a:p>
            <a:pPr marL="342882" indent="-342882" algn="just">
              <a:lnSpc>
                <a:spcPct val="120000"/>
              </a:lnSpc>
              <a:buFontTx/>
              <a:buChar char="-"/>
            </a:pPr>
            <a:r>
              <a:rPr lang="en-US" altLang="ko-KR" sz="2400" dirty="0" smtClean="0">
                <a:solidFill>
                  <a:schemeClr val="tx1">
                    <a:lumMod val="75000"/>
                    <a:lumOff val="25000"/>
                  </a:schemeClr>
                </a:solidFill>
              </a:rPr>
              <a:t>Activist and whistleblowers</a:t>
            </a:r>
          </a:p>
          <a:p>
            <a:pPr marL="342882" indent="-342882" algn="just">
              <a:lnSpc>
                <a:spcPct val="120000"/>
              </a:lnSpc>
              <a:buFontTx/>
              <a:buChar char="-"/>
            </a:pPr>
            <a:r>
              <a:rPr lang="en-US" altLang="ko-KR" sz="2400" dirty="0" smtClean="0">
                <a:solidFill>
                  <a:schemeClr val="tx1">
                    <a:lumMod val="75000"/>
                    <a:lumOff val="25000"/>
                  </a:schemeClr>
                </a:solidFill>
              </a:rPr>
              <a:t>Military</a:t>
            </a:r>
          </a:p>
          <a:p>
            <a:pPr marL="800082" lvl="1" indent="-342882" algn="just">
              <a:lnSpc>
                <a:spcPct val="120000"/>
              </a:lnSpc>
              <a:buFontTx/>
              <a:buChar char="-"/>
            </a:pPr>
            <a:r>
              <a:rPr lang="en-US" altLang="ko-KR" sz="2400" dirty="0" smtClean="0">
                <a:solidFill>
                  <a:schemeClr val="tx1">
                    <a:lumMod val="75000"/>
                    <a:lumOff val="25000"/>
                  </a:schemeClr>
                </a:solidFill>
              </a:rPr>
              <a:t>Intelligence gathering</a:t>
            </a:r>
          </a:p>
          <a:p>
            <a:pPr marL="800082" lvl="1" indent="-342882" algn="just">
              <a:lnSpc>
                <a:spcPct val="120000"/>
              </a:lnSpc>
              <a:buFontTx/>
              <a:buChar char="-"/>
            </a:pPr>
            <a:r>
              <a:rPr lang="en-US" altLang="ko-KR" sz="2400" dirty="0" smtClean="0">
                <a:solidFill>
                  <a:schemeClr val="tx1">
                    <a:lumMod val="75000"/>
                    <a:lumOff val="25000"/>
                  </a:schemeClr>
                </a:solidFill>
              </a:rPr>
              <a:t>(geographically) Hidden services</a:t>
            </a:r>
          </a:p>
          <a:p>
            <a:pPr marL="800082" lvl="1"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3940651" y="5927149"/>
            <a:ext cx="5073953" cy="369332"/>
          </a:xfrm>
          <a:prstGeom prst="rect">
            <a:avLst/>
          </a:prstGeom>
        </p:spPr>
        <p:txBody>
          <a:bodyPr wrap="none">
            <a:spAutoFit/>
          </a:bodyPr>
          <a:lstStyle/>
          <a:p>
            <a:r>
              <a:rPr lang="en-US" i="1" smtClean="0">
                <a:solidFill>
                  <a:schemeClr val="tx1">
                    <a:lumMod val="65000"/>
                    <a:lumOff val="35000"/>
                  </a:schemeClr>
                </a:solidFill>
              </a:rPr>
              <a:t>https</a:t>
            </a:r>
            <a:r>
              <a:rPr lang="en-US" i="1">
                <a:solidFill>
                  <a:schemeClr val="tx1">
                    <a:lumMod val="65000"/>
                    <a:lumOff val="35000"/>
                  </a:schemeClr>
                </a:solidFill>
              </a:rPr>
              <a:t>://</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torusers.html.en</a:t>
            </a:r>
            <a:endParaRPr lang="en-US" i="1" dirty="0">
              <a:solidFill>
                <a:schemeClr val="tx1">
                  <a:lumMod val="65000"/>
                  <a:lumOff val="35000"/>
                </a:schemeClr>
              </a:solidFill>
            </a:endParaRPr>
          </a:p>
        </p:txBody>
      </p:sp>
    </p:spTree>
    <p:extLst>
      <p:ext uri="{BB962C8B-B14F-4D97-AF65-F5344CB8AC3E}">
        <p14:creationId xmlns:p14="http://schemas.microsoft.com/office/powerpoint/2010/main" val="8942094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4</a:t>
            </a:fld>
            <a:endParaRPr lang="en-US" dirty="0"/>
          </a:p>
        </p:txBody>
      </p:sp>
      <p:sp>
        <p:nvSpPr>
          <p:cNvPr id="4" name="Rectangle 3"/>
          <p:cNvSpPr/>
          <p:nvPr/>
        </p:nvSpPr>
        <p:spPr>
          <a:xfrm>
            <a:off x="349416" y="1026916"/>
            <a:ext cx="8665188" cy="830997"/>
          </a:xfrm>
          <a:prstGeom prst="rect">
            <a:avLst/>
          </a:prstGeom>
        </p:spPr>
        <p:txBody>
          <a:bodyPr wrap="square">
            <a:spAutoFit/>
          </a:bodyPr>
          <a:lstStyle/>
          <a:p>
            <a:pPr algn="just"/>
            <a:r>
              <a:rPr lang="en-US" altLang="ko-KR" sz="2800" b="1" dirty="0" smtClean="0"/>
              <a:t>How Tor works</a:t>
            </a:r>
            <a:endParaRPr lang="en-US" altLang="ko-KR" sz="2400" dirty="0" smtClean="0">
              <a:solidFill>
                <a:schemeClr val="tx1">
                  <a:lumMod val="75000"/>
                  <a:lumOff val="25000"/>
                </a:schemeClr>
              </a:solidFill>
            </a:endParaRPr>
          </a:p>
          <a:p>
            <a:pPr marL="342882" indent="-342882" algn="just">
              <a:buFontTx/>
              <a:buChar char="-"/>
            </a:pPr>
            <a:endParaRPr lang="en-US" altLang="ko-KR" sz="2000" dirty="0" smtClean="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1187623" y="3079067"/>
            <a:ext cx="2485787"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1.</a:t>
            </a:r>
            <a:r>
              <a:rPr lang="en-US" sz="2400" dirty="0" smtClean="0">
                <a:solidFill>
                  <a:srgbClr val="000000"/>
                </a:solidFill>
                <a:latin typeface="Calibri" charset="0"/>
                <a:ea typeface="Calibri" charset="0"/>
                <a:cs typeface="Calibri" charset="0"/>
              </a:rPr>
              <a:t> Alice's </a:t>
            </a:r>
            <a:r>
              <a:rPr lang="en-US" sz="2400" dirty="0">
                <a:solidFill>
                  <a:srgbClr val="000000"/>
                </a:solidFill>
                <a:latin typeface="Calibri" charset="0"/>
                <a:ea typeface="Calibri" charset="0"/>
                <a:cs typeface="Calibri" charset="0"/>
              </a:rPr>
              <a:t>Tor client obtains a list of Tor nodes from a directory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089375" y="3063151"/>
            <a:ext cx="0" cy="1644307"/>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a:solidFill>
                  <a:srgbClr val="000000"/>
                </a:solidFill>
                <a:latin typeface="Calibri" charset="0"/>
                <a:ea typeface="Calibri" charset="0"/>
                <a:cs typeface="Calibri" charset="0"/>
              </a:rPr>
              <a:t>Alice</a:t>
            </a:r>
            <a:endParaRPr lang="en-US" sz="2000" b="1"/>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6794499" y="1592006"/>
            <a:ext cx="482899" cy="9457"/>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sp>
        <p:nvSpPr>
          <p:cNvPr id="51" name="Rectangle 50"/>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52" name="Rectangle 51"/>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spTree>
    <p:extLst>
      <p:ext uri="{BB962C8B-B14F-4D97-AF65-F5344CB8AC3E}">
        <p14:creationId xmlns:p14="http://schemas.microsoft.com/office/powerpoint/2010/main" val="292616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5</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601297" y="3129059"/>
            <a:ext cx="2986951" cy="1200329"/>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2</a:t>
            </a:r>
            <a:r>
              <a:rPr lang="en-US" sz="2400" b="1" dirty="0">
                <a:solidFill>
                  <a:srgbClr val="000000"/>
                </a:solidFill>
                <a:latin typeface="Calibri" charset="0"/>
                <a:ea typeface="Calibri" charset="0"/>
                <a:cs typeface="Calibri" charset="0"/>
              </a:rPr>
              <a:t>.</a:t>
            </a:r>
            <a:r>
              <a:rPr lang="en-US" sz="2400" dirty="0">
                <a:solidFill>
                  <a:srgbClr val="000000"/>
                </a:solidFill>
                <a:latin typeface="Calibri" charset="0"/>
                <a:ea typeface="Calibri" charset="0"/>
                <a:cs typeface="Calibri" charset="0"/>
              </a:rPr>
              <a:t> Alice's Tor client picks a random path to destination server.</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2081048" cy="105177"/>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555375" y="4048509"/>
            <a:ext cx="647037" cy="658949"/>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47597" y="2945127"/>
            <a:ext cx="647036" cy="57132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52746" y="4767677"/>
            <a:ext cx="1011696" cy="154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Bob</a:t>
            </a:r>
            <a:endParaRPr lang="en-US" sz="2000" b="1" dirty="0"/>
          </a:p>
        </p:txBody>
      </p:sp>
      <p:sp>
        <p:nvSpPr>
          <p:cNvPr id="47" name="Rectangle 46"/>
          <p:cNvSpPr/>
          <p:nvPr/>
        </p:nvSpPr>
        <p:spPr>
          <a:xfrm>
            <a:off x="7749285" y="3285805"/>
            <a:ext cx="931665"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Charlie</a:t>
            </a:r>
            <a:endParaRPr lang="en-US" sz="2000" b="1"/>
          </a:p>
        </p:txBody>
      </p:sp>
      <p:cxnSp>
        <p:nvCxnSpPr>
          <p:cNvPr id="77" name="Straight Arrow Connector 76"/>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248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Arrow Connector 35"/>
          <p:cNvCxnSpPr/>
          <p:nvPr/>
        </p:nvCxnSpPr>
        <p:spPr>
          <a:xfrm>
            <a:off x="1488489" y="2806263"/>
            <a:ext cx="2200642" cy="2194988"/>
          </a:xfrm>
          <a:prstGeom prst="curvedConnector3">
            <a:avLst>
              <a:gd name="adj1" fmla="val 50000"/>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6651139" y="1050395"/>
            <a:ext cx="2083450" cy="1064151"/>
          </a:xfrm>
          <a:prstGeom prst="rect">
            <a:avLst/>
          </a:prstGeom>
          <a:solidFill>
            <a:schemeClr val="bg1">
              <a:lumMod val="85000"/>
              <a:alpha val="30000"/>
            </a:schemeClr>
          </a:solidFill>
          <a:ln>
            <a:solidFill>
              <a:schemeClr val="tx1">
                <a:lumMod val="50000"/>
                <a:lumOff val="50000"/>
              </a:schemeClr>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6</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a:t>How Tor works</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Anonymity Network</a:t>
            </a:r>
            <a:endParaRPr lang="en-US" b="1" dirty="0"/>
          </a:p>
        </p:txBody>
      </p:sp>
      <p:sp>
        <p:nvSpPr>
          <p:cNvPr id="2" name="Rectangle 1"/>
          <p:cNvSpPr/>
          <p:nvPr/>
        </p:nvSpPr>
        <p:spPr>
          <a:xfrm>
            <a:off x="2903381" y="5927149"/>
            <a:ext cx="6240619" cy="369332"/>
          </a:xfrm>
          <a:prstGeom prst="rect">
            <a:avLst/>
          </a:prstGeom>
        </p:spPr>
        <p:txBody>
          <a:bodyPr wrap="none">
            <a:spAutoFit/>
          </a:bodyPr>
          <a:lstStyle/>
          <a:p>
            <a:r>
              <a:rPr lang="en-US" i="1" dirty="0">
                <a:solidFill>
                  <a:schemeClr val="tx1">
                    <a:lumMod val="65000"/>
                    <a:lumOff val="35000"/>
                  </a:schemeClr>
                </a:solidFill>
              </a:rPr>
              <a:t>https://</a:t>
            </a:r>
            <a:r>
              <a:rPr lang="en-US" i="1" dirty="0" err="1">
                <a:solidFill>
                  <a:schemeClr val="tx1">
                    <a:lumMod val="65000"/>
                    <a:lumOff val="35000"/>
                  </a:schemeClr>
                </a:solidFill>
              </a:rPr>
              <a:t>www.torproject.org</a:t>
            </a:r>
            <a:r>
              <a:rPr lang="en-US" i="1" dirty="0">
                <a:solidFill>
                  <a:schemeClr val="tx1">
                    <a:lumMod val="65000"/>
                    <a:lumOff val="35000"/>
                  </a:schemeClr>
                </a:solidFill>
              </a:rPr>
              <a:t>/about/</a:t>
            </a:r>
            <a:r>
              <a:rPr lang="en-US" i="1" dirty="0" err="1">
                <a:solidFill>
                  <a:schemeClr val="tx1">
                    <a:lumMod val="65000"/>
                    <a:lumOff val="35000"/>
                  </a:schemeClr>
                </a:solidFill>
              </a:rPr>
              <a:t>overview.html.en#thesolution</a:t>
            </a:r>
            <a:endParaRPr lang="en-US" i="1" dirty="0">
              <a:solidFill>
                <a:schemeClr val="tx1">
                  <a:lumMod val="65000"/>
                  <a:lumOff val="35000"/>
                </a:schemeClr>
              </a:solidFill>
            </a:endParaRPr>
          </a:p>
        </p:txBody>
      </p:sp>
      <p:pic>
        <p:nvPicPr>
          <p:cNvPr id="8" name="Picture 7"/>
          <p:cNvPicPr>
            <a:picLocks noChangeAspect="1"/>
          </p:cNvPicPr>
          <p:nvPr/>
        </p:nvPicPr>
        <p:blipFill>
          <a:blip r:embed="rId3"/>
          <a:stretch>
            <a:fillRect/>
          </a:stretch>
        </p:blipFill>
        <p:spPr>
          <a:xfrm>
            <a:off x="3786855" y="2384385"/>
            <a:ext cx="560742" cy="560742"/>
          </a:xfrm>
          <a:prstGeom prst="rect">
            <a:avLst/>
          </a:prstGeom>
        </p:spPr>
      </p:pic>
      <p:pic>
        <p:nvPicPr>
          <p:cNvPr id="9" name="Picture 8"/>
          <p:cNvPicPr>
            <a:picLocks noChangeAspect="1"/>
          </p:cNvPicPr>
          <p:nvPr/>
        </p:nvPicPr>
        <p:blipFill>
          <a:blip r:embed="rId3"/>
          <a:stretch>
            <a:fillRect/>
          </a:stretch>
        </p:blipFill>
        <p:spPr>
          <a:xfrm>
            <a:off x="4994633" y="2384385"/>
            <a:ext cx="560742" cy="560742"/>
          </a:xfrm>
          <a:prstGeom prst="rect">
            <a:avLst/>
          </a:prstGeom>
        </p:spPr>
      </p:pic>
      <p:pic>
        <p:nvPicPr>
          <p:cNvPr id="10" name="Picture 9"/>
          <p:cNvPicPr>
            <a:picLocks noChangeAspect="1"/>
          </p:cNvPicPr>
          <p:nvPr/>
        </p:nvPicPr>
        <p:blipFill>
          <a:blip r:embed="rId3"/>
          <a:stretch>
            <a:fillRect/>
          </a:stretch>
        </p:blipFill>
        <p:spPr>
          <a:xfrm>
            <a:off x="6202412" y="2384385"/>
            <a:ext cx="560742" cy="560742"/>
          </a:xfrm>
          <a:prstGeom prst="rect">
            <a:avLst/>
          </a:prstGeom>
        </p:spPr>
      </p:pic>
      <p:pic>
        <p:nvPicPr>
          <p:cNvPr id="17" name="Picture 16"/>
          <p:cNvPicPr>
            <a:picLocks noChangeAspect="1"/>
          </p:cNvPicPr>
          <p:nvPr/>
        </p:nvPicPr>
        <p:blipFill>
          <a:blip r:embed="rId3"/>
          <a:stretch>
            <a:fillRect/>
          </a:stretch>
        </p:blipFill>
        <p:spPr>
          <a:xfrm>
            <a:off x="3786855" y="4707458"/>
            <a:ext cx="560742" cy="560742"/>
          </a:xfrm>
          <a:prstGeom prst="rect">
            <a:avLst/>
          </a:prstGeom>
        </p:spPr>
      </p:pic>
      <p:pic>
        <p:nvPicPr>
          <p:cNvPr id="18" name="Picture 17"/>
          <p:cNvPicPr>
            <a:picLocks noChangeAspect="1"/>
          </p:cNvPicPr>
          <p:nvPr/>
        </p:nvPicPr>
        <p:blipFill>
          <a:blip r:embed="rId3"/>
          <a:stretch>
            <a:fillRect/>
          </a:stretch>
        </p:blipFill>
        <p:spPr>
          <a:xfrm>
            <a:off x="4994633" y="4707458"/>
            <a:ext cx="560742" cy="560742"/>
          </a:xfrm>
          <a:prstGeom prst="rect">
            <a:avLst/>
          </a:prstGeom>
        </p:spPr>
      </p:pic>
      <p:pic>
        <p:nvPicPr>
          <p:cNvPr id="19" name="Picture 18"/>
          <p:cNvPicPr>
            <a:picLocks noChangeAspect="1"/>
          </p:cNvPicPr>
          <p:nvPr/>
        </p:nvPicPr>
        <p:blipFill>
          <a:blip r:embed="rId3"/>
          <a:stretch>
            <a:fillRect/>
          </a:stretch>
        </p:blipFill>
        <p:spPr>
          <a:xfrm>
            <a:off x="6202412" y="4707458"/>
            <a:ext cx="560742" cy="560742"/>
          </a:xfrm>
          <a:prstGeom prst="rect">
            <a:avLst/>
          </a:prstGeom>
        </p:spPr>
      </p:pic>
      <p:pic>
        <p:nvPicPr>
          <p:cNvPr id="20" name="Picture 19"/>
          <p:cNvPicPr>
            <a:picLocks noChangeAspect="1"/>
          </p:cNvPicPr>
          <p:nvPr/>
        </p:nvPicPr>
        <p:blipFill>
          <a:blip r:embed="rId3"/>
          <a:stretch>
            <a:fillRect/>
          </a:stretch>
        </p:blipFill>
        <p:spPr>
          <a:xfrm>
            <a:off x="3786855" y="3516455"/>
            <a:ext cx="560742" cy="560742"/>
          </a:xfrm>
          <a:prstGeom prst="rect">
            <a:avLst/>
          </a:prstGeom>
        </p:spPr>
      </p:pic>
      <p:pic>
        <p:nvPicPr>
          <p:cNvPr id="21" name="Picture 20"/>
          <p:cNvPicPr>
            <a:picLocks noChangeAspect="1"/>
          </p:cNvPicPr>
          <p:nvPr/>
        </p:nvPicPr>
        <p:blipFill>
          <a:blip r:embed="rId3"/>
          <a:stretch>
            <a:fillRect/>
          </a:stretch>
        </p:blipFill>
        <p:spPr>
          <a:xfrm>
            <a:off x="4994633" y="3516455"/>
            <a:ext cx="560742" cy="560742"/>
          </a:xfrm>
          <a:prstGeom prst="rect">
            <a:avLst/>
          </a:prstGeom>
        </p:spPr>
      </p:pic>
      <p:pic>
        <p:nvPicPr>
          <p:cNvPr id="22" name="Picture 21"/>
          <p:cNvPicPr>
            <a:picLocks noChangeAspect="1"/>
          </p:cNvPicPr>
          <p:nvPr/>
        </p:nvPicPr>
        <p:blipFill>
          <a:blip r:embed="rId3"/>
          <a:stretch>
            <a:fillRect/>
          </a:stretch>
        </p:blipFill>
        <p:spPr>
          <a:xfrm>
            <a:off x="6202412" y="351645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pic>
        <p:nvPicPr>
          <p:cNvPr id="24" name="Picture 23"/>
          <p:cNvPicPr>
            <a:picLocks noChangeAspect="1"/>
          </p:cNvPicPr>
          <p:nvPr/>
        </p:nvPicPr>
        <p:blipFill>
          <a:blip r:embed="rId4"/>
          <a:stretch>
            <a:fillRect/>
          </a:stretch>
        </p:blipFill>
        <p:spPr>
          <a:xfrm>
            <a:off x="788397" y="4873203"/>
            <a:ext cx="628390" cy="628390"/>
          </a:xfrm>
          <a:prstGeom prst="rect">
            <a:avLst/>
          </a:prstGeom>
        </p:spPr>
      </p:pic>
      <p:pic>
        <p:nvPicPr>
          <p:cNvPr id="26" name="Picture 25"/>
          <p:cNvPicPr>
            <a:picLocks noChangeAspect="1"/>
          </p:cNvPicPr>
          <p:nvPr/>
        </p:nvPicPr>
        <p:blipFill>
          <a:blip r:embed="rId4"/>
          <a:stretch>
            <a:fillRect/>
          </a:stretch>
        </p:blipFill>
        <p:spPr>
          <a:xfrm>
            <a:off x="7906938" y="4314933"/>
            <a:ext cx="575406" cy="575406"/>
          </a:xfrm>
          <a:prstGeom prst="rect">
            <a:avLst/>
          </a:prstGeom>
        </p:spPr>
      </p:pic>
      <p:pic>
        <p:nvPicPr>
          <p:cNvPr id="28" name="Picture 27"/>
          <p:cNvPicPr>
            <a:picLocks noChangeAspect="1"/>
          </p:cNvPicPr>
          <p:nvPr/>
        </p:nvPicPr>
        <p:blipFill>
          <a:blip r:embed="rId4"/>
          <a:stretch>
            <a:fillRect/>
          </a:stretch>
        </p:blipFill>
        <p:spPr>
          <a:xfrm>
            <a:off x="7906937" y="2773495"/>
            <a:ext cx="575406" cy="575406"/>
          </a:xfrm>
          <a:prstGeom prst="rect">
            <a:avLst/>
          </a:prstGeom>
        </p:spPr>
      </p:pic>
      <p:sp>
        <p:nvSpPr>
          <p:cNvPr id="29" name="Rectangle 28"/>
          <p:cNvSpPr/>
          <p:nvPr/>
        </p:nvSpPr>
        <p:spPr>
          <a:xfrm>
            <a:off x="336524" y="3068594"/>
            <a:ext cx="3155998" cy="1569660"/>
          </a:xfrm>
          <a:prstGeom prst="rect">
            <a:avLst/>
          </a:prstGeom>
        </p:spPr>
        <p:txBody>
          <a:bodyPr wrap="square">
            <a:spAutoFit/>
          </a:bodyPr>
          <a:lstStyle/>
          <a:p>
            <a:r>
              <a:rPr lang="en-US" sz="2400" b="1" dirty="0" smtClean="0">
                <a:solidFill>
                  <a:srgbClr val="000000"/>
                </a:solidFill>
                <a:latin typeface="Calibri" charset="0"/>
                <a:ea typeface="Calibri" charset="0"/>
                <a:cs typeface="Calibri" charset="0"/>
              </a:rPr>
              <a:t>3.</a:t>
            </a:r>
            <a:r>
              <a:rPr lang="en-US" sz="2400" dirty="0" smtClean="0">
                <a:solidFill>
                  <a:srgbClr val="000000"/>
                </a:solidFill>
                <a:latin typeface="Calibri" charset="0"/>
                <a:ea typeface="Calibri" charset="0"/>
                <a:cs typeface="Calibri" charset="0"/>
              </a:rPr>
              <a:t> If </a:t>
            </a:r>
            <a:r>
              <a:rPr lang="en-US" sz="2400" dirty="0">
                <a:solidFill>
                  <a:srgbClr val="000000"/>
                </a:solidFill>
                <a:latin typeface="Calibri" charset="0"/>
                <a:ea typeface="Calibri" charset="0"/>
                <a:cs typeface="Calibri" charset="0"/>
              </a:rPr>
              <a:t>at a later time, the user visits another site, Alice's Tor client selects a second random path.</a:t>
            </a:r>
            <a:endParaRPr lang="en-US" sz="2400" dirty="0">
              <a:latin typeface="Calibri" charset="0"/>
              <a:ea typeface="Calibri" charset="0"/>
              <a:cs typeface="Calibri" charset="0"/>
            </a:endParaRPr>
          </a:p>
        </p:txBody>
      </p:sp>
      <p:sp>
        <p:nvSpPr>
          <p:cNvPr id="30" name="Cross 29"/>
          <p:cNvSpPr/>
          <p:nvPr/>
        </p:nvSpPr>
        <p:spPr>
          <a:xfrm>
            <a:off x="3995697"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ross 30"/>
          <p:cNvSpPr/>
          <p:nvPr/>
        </p:nvSpPr>
        <p:spPr>
          <a:xfrm>
            <a:off x="5190918" y="360857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ross 31"/>
          <p:cNvSpPr/>
          <p:nvPr/>
        </p:nvSpPr>
        <p:spPr>
          <a:xfrm>
            <a:off x="3984408" y="4795079"/>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ross 32"/>
          <p:cNvSpPr/>
          <p:nvPr/>
        </p:nvSpPr>
        <p:spPr>
          <a:xfrm>
            <a:off x="6398895" y="4792278"/>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p:cNvSpPr/>
          <p:nvPr/>
        </p:nvSpPr>
        <p:spPr>
          <a:xfrm>
            <a:off x="6398894" y="3599931"/>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cxnSp>
        <p:nvCxnSpPr>
          <p:cNvPr id="38" name="Straight Arrow Connector 37"/>
          <p:cNvCxnSpPr/>
          <p:nvPr/>
        </p:nvCxnSpPr>
        <p:spPr>
          <a:xfrm flipH="1">
            <a:off x="6794499" y="1875811"/>
            <a:ext cx="482898" cy="3508"/>
          </a:xfrm>
          <a:prstGeom prst="straightConnector1">
            <a:avLst/>
          </a:prstGeom>
          <a:ln w="28575">
            <a:solidFill>
              <a:srgbClr val="FFCC3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Cross 40"/>
          <p:cNvSpPr/>
          <p:nvPr/>
        </p:nvSpPr>
        <p:spPr>
          <a:xfrm>
            <a:off x="7026385" y="1223159"/>
            <a:ext cx="201774" cy="201774"/>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7327536" y="1118622"/>
            <a:ext cx="1407052" cy="923330"/>
          </a:xfrm>
          <a:prstGeom prst="rect">
            <a:avLst/>
          </a:prstGeom>
        </p:spPr>
        <p:txBody>
          <a:bodyPr wrap="none">
            <a:spAutoFit/>
          </a:bodyPr>
          <a:lstStyle/>
          <a:p>
            <a:r>
              <a:rPr lang="en-US" dirty="0" smtClean="0">
                <a:solidFill>
                  <a:srgbClr val="000000"/>
                </a:solidFill>
                <a:latin typeface="Calibri" charset="0"/>
                <a:ea typeface="Calibri" charset="0"/>
                <a:cs typeface="Calibri" charset="0"/>
              </a:rPr>
              <a:t>Tor node</a:t>
            </a:r>
          </a:p>
          <a:p>
            <a:r>
              <a:rPr lang="en-US" dirty="0" smtClean="0">
                <a:solidFill>
                  <a:srgbClr val="000000"/>
                </a:solidFill>
                <a:latin typeface="Calibri" charset="0"/>
                <a:ea typeface="Calibri" charset="0"/>
                <a:cs typeface="Calibri" charset="0"/>
              </a:rPr>
              <a:t>Unencrypted</a:t>
            </a:r>
          </a:p>
          <a:p>
            <a:r>
              <a:rPr lang="en-US" dirty="0" smtClean="0">
                <a:solidFill>
                  <a:srgbClr val="000000"/>
                </a:solidFill>
                <a:latin typeface="Calibri" charset="0"/>
                <a:ea typeface="Calibri" charset="0"/>
                <a:cs typeface="Calibri" charset="0"/>
              </a:rPr>
              <a:t>Encrypted</a:t>
            </a:r>
            <a:endParaRPr lang="en-US" dirty="0"/>
          </a:p>
        </p:txBody>
      </p:sp>
      <p:cxnSp>
        <p:nvCxnSpPr>
          <p:cNvPr id="39" name="Straight Arrow Connector 38"/>
          <p:cNvCxnSpPr/>
          <p:nvPr/>
        </p:nvCxnSpPr>
        <p:spPr>
          <a:xfrm>
            <a:off x="5607081" y="3808904"/>
            <a:ext cx="563800" cy="0"/>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V="1">
            <a:off x="4390746" y="4048509"/>
            <a:ext cx="469347" cy="687638"/>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6846389" y="3274885"/>
            <a:ext cx="936337" cy="459192"/>
          </a:xfrm>
          <a:prstGeom prst="straightConnector1">
            <a:avLst/>
          </a:prstGeom>
          <a:ln w="28575">
            <a:solidFill>
              <a:srgbClr val="7A0019"/>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7895972" y="4821143"/>
            <a:ext cx="604653" cy="400110"/>
          </a:xfrm>
          <a:prstGeom prst="rect">
            <a:avLst/>
          </a:prstGeom>
        </p:spPr>
        <p:txBody>
          <a:bodyPr wrap="none">
            <a:spAutoFit/>
          </a:bodyPr>
          <a:lstStyle/>
          <a:p>
            <a:r>
              <a:rPr lang="en-US" sz="2000" b="1" smtClean="0">
                <a:solidFill>
                  <a:srgbClr val="000000"/>
                </a:solidFill>
                <a:latin typeface="Calibri" charset="0"/>
                <a:ea typeface="Calibri" charset="0"/>
                <a:cs typeface="Calibri" charset="0"/>
              </a:rPr>
              <a:t>Bob</a:t>
            </a:r>
            <a:endParaRPr lang="en-US" sz="2000" b="1"/>
          </a:p>
        </p:txBody>
      </p:sp>
      <p:sp>
        <p:nvSpPr>
          <p:cNvPr id="47" name="Rectangle 46"/>
          <p:cNvSpPr/>
          <p:nvPr/>
        </p:nvSpPr>
        <p:spPr>
          <a:xfrm>
            <a:off x="7749285" y="3285805"/>
            <a:ext cx="931665" cy="400110"/>
          </a:xfrm>
          <a:prstGeom prst="rect">
            <a:avLst/>
          </a:prstGeom>
        </p:spPr>
        <p:txBody>
          <a:bodyPr wrap="none">
            <a:spAutoFit/>
          </a:bodyPr>
          <a:lstStyle/>
          <a:p>
            <a:r>
              <a:rPr lang="en-US" sz="2000" b="1" dirty="0" smtClean="0">
                <a:solidFill>
                  <a:srgbClr val="000000"/>
                </a:solidFill>
                <a:latin typeface="Calibri" charset="0"/>
                <a:ea typeface="Calibri" charset="0"/>
                <a:cs typeface="Calibri" charset="0"/>
              </a:rPr>
              <a:t>Charlie</a:t>
            </a:r>
            <a:endParaRPr lang="en-US" sz="2000" b="1" dirty="0"/>
          </a:p>
        </p:txBody>
      </p:sp>
      <p:cxnSp>
        <p:nvCxnSpPr>
          <p:cNvPr id="48" name="Straight Arrow Connector 47"/>
          <p:cNvCxnSpPr/>
          <p:nvPr/>
        </p:nvCxnSpPr>
        <p:spPr>
          <a:xfrm flipH="1">
            <a:off x="6794500" y="1601463"/>
            <a:ext cx="482897" cy="0"/>
          </a:xfrm>
          <a:prstGeom prst="straightConnector1">
            <a:avLst/>
          </a:prstGeom>
          <a:ln w="28575">
            <a:solidFill>
              <a:srgbClr val="7A0019"/>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0287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dissolve">
                                      <p:cBhvr>
                                        <p:cTn id="7" dur="500"/>
                                        <p:tgtEl>
                                          <p:spTgt spid="36"/>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dissolve">
                                      <p:cBhvr>
                                        <p:cTn id="11" dur="500"/>
                                        <p:tgtEl>
                                          <p:spTgt spid="44"/>
                                        </p:tgtEl>
                                      </p:cBhvr>
                                    </p:animEffect>
                                  </p:childTnLst>
                                </p:cTn>
                              </p:par>
                            </p:childTnLst>
                          </p:cTn>
                        </p:par>
                        <p:par>
                          <p:cTn id="12" fill="hold">
                            <p:stCondLst>
                              <p:cond delay="1000"/>
                            </p:stCondLst>
                            <p:childTnLst>
                              <p:par>
                                <p:cTn id="13" presetID="9"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dissolve">
                                      <p:cBhvr>
                                        <p:cTn id="15" dur="500"/>
                                        <p:tgtEl>
                                          <p:spTgt spid="39"/>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dissolve">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7</a:t>
            </a:fld>
            <a:endParaRPr lang="en-US" dirty="0"/>
          </a:p>
        </p:txBody>
      </p:sp>
      <p:sp>
        <p:nvSpPr>
          <p:cNvPr id="4" name="Rectangle 3"/>
          <p:cNvSpPr/>
          <p:nvPr/>
        </p:nvSpPr>
        <p:spPr>
          <a:xfrm>
            <a:off x="349416" y="1026916"/>
            <a:ext cx="8665188" cy="2369880"/>
          </a:xfrm>
          <a:prstGeom prst="rect">
            <a:avLst/>
          </a:prstGeom>
        </p:spPr>
        <p:txBody>
          <a:bodyPr wrap="square">
            <a:spAutoFit/>
          </a:bodyPr>
          <a:lstStyle/>
          <a:p>
            <a:pPr algn="just"/>
            <a:r>
              <a:rPr lang="en-US" altLang="ko-KR" sz="2800" b="1" dirty="0" smtClean="0"/>
              <a:t>What is website fingerprinting?</a:t>
            </a:r>
          </a:p>
          <a:p>
            <a:pPr marL="457200" indent="-457200" algn="just">
              <a:buFont typeface="Arial" charset="0"/>
              <a:buChar char="•"/>
            </a:pPr>
            <a:r>
              <a:rPr lang="en-US" altLang="ko-KR" sz="2400" dirty="0" smtClean="0">
                <a:solidFill>
                  <a:schemeClr val="tx1">
                    <a:lumMod val="75000"/>
                    <a:lumOff val="25000"/>
                  </a:schemeClr>
                </a:solidFill>
              </a:rPr>
              <a:t>Even when the payload is encrypted and anonymized, certain features cannot be hidden such as</a:t>
            </a:r>
          </a:p>
          <a:p>
            <a:pPr marL="914400" lvl="1" indent="-457200" algn="just">
              <a:buFont typeface="Arial" charset="0"/>
              <a:buChar char="•"/>
            </a:pPr>
            <a:r>
              <a:rPr lang="en-US" altLang="ko-KR" sz="2400" dirty="0" smtClean="0">
                <a:solidFill>
                  <a:schemeClr val="tx1">
                    <a:lumMod val="75000"/>
                    <a:lumOff val="25000"/>
                  </a:schemeClr>
                </a:solidFill>
              </a:rPr>
              <a:t>Source and destination of the packets</a:t>
            </a:r>
          </a:p>
          <a:p>
            <a:pPr marL="914400" lvl="1" indent="-457200" algn="just">
              <a:buFont typeface="Arial" charset="0"/>
              <a:buChar char="•"/>
            </a:pPr>
            <a:r>
              <a:rPr lang="en-US" altLang="ko-KR" sz="2400" dirty="0" smtClean="0">
                <a:solidFill>
                  <a:schemeClr val="tx1">
                    <a:lumMod val="75000"/>
                    <a:lumOff val="25000"/>
                  </a:schemeClr>
                </a:solidFill>
              </a:rPr>
              <a:t>Number of packets, timing and size</a:t>
            </a:r>
          </a:p>
          <a:p>
            <a:pPr marL="457200" indent="-457200" algn="just">
              <a:buFont typeface="Arial" charset="0"/>
              <a:buChar char="•"/>
            </a:pPr>
            <a:r>
              <a:rPr lang="en-US" altLang="ko-KR" sz="2400" dirty="0" smtClean="0">
                <a:solidFill>
                  <a:schemeClr val="tx1">
                    <a:lumMod val="75000"/>
                    <a:lumOff val="25000"/>
                  </a:schemeClr>
                </a:solidFill>
              </a:rPr>
              <a:t>These features form a unique “fingerprint” of a website.</a:t>
            </a: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5" name="Picture 4"/>
          <p:cNvPicPr>
            <a:picLocks noChangeAspect="1"/>
          </p:cNvPicPr>
          <p:nvPr/>
        </p:nvPicPr>
        <p:blipFill rotWithShape="1">
          <a:blip r:embed="rId3"/>
          <a:srcRect l="7311" t="19722" r="66891" b="27174"/>
          <a:stretch/>
        </p:blipFill>
        <p:spPr>
          <a:xfrm>
            <a:off x="1895173" y="3623174"/>
            <a:ext cx="756212" cy="972273"/>
          </a:xfrm>
          <a:prstGeom prst="rect">
            <a:avLst/>
          </a:prstGeom>
        </p:spPr>
      </p:pic>
      <p:pic>
        <p:nvPicPr>
          <p:cNvPr id="7" name="Picture 6"/>
          <p:cNvPicPr>
            <a:picLocks noChangeAspect="1"/>
          </p:cNvPicPr>
          <p:nvPr/>
        </p:nvPicPr>
        <p:blipFill rotWithShape="1">
          <a:blip r:embed="rId3"/>
          <a:srcRect l="37532" t="20509" r="36670" b="26387"/>
          <a:stretch/>
        </p:blipFill>
        <p:spPr>
          <a:xfrm>
            <a:off x="3955176" y="3623174"/>
            <a:ext cx="756212" cy="972273"/>
          </a:xfrm>
          <a:prstGeom prst="rect">
            <a:avLst/>
          </a:prstGeom>
        </p:spPr>
      </p:pic>
      <p:pic>
        <p:nvPicPr>
          <p:cNvPr id="8" name="Picture 7"/>
          <p:cNvPicPr>
            <a:picLocks noChangeAspect="1"/>
          </p:cNvPicPr>
          <p:nvPr/>
        </p:nvPicPr>
        <p:blipFill rotWithShape="1">
          <a:blip r:embed="rId3"/>
          <a:srcRect l="67998" t="20116" r="6204" b="26780"/>
          <a:stretch/>
        </p:blipFill>
        <p:spPr>
          <a:xfrm>
            <a:off x="6015179" y="3623173"/>
            <a:ext cx="756212" cy="972273"/>
          </a:xfrm>
          <a:prstGeom prst="rect">
            <a:avLst/>
          </a:prstGeom>
        </p:spPr>
      </p:pic>
      <p:sp>
        <p:nvSpPr>
          <p:cNvPr id="2" name="Rectangle 1"/>
          <p:cNvSpPr/>
          <p:nvPr/>
        </p:nvSpPr>
        <p:spPr>
          <a:xfrm>
            <a:off x="1509761" y="5789302"/>
            <a:ext cx="1538178" cy="400110"/>
          </a:xfrm>
          <a:prstGeom prst="rect">
            <a:avLst/>
          </a:prstGeom>
        </p:spPr>
        <p:txBody>
          <a:bodyPr wrap="none">
            <a:spAutoFit/>
          </a:bodyPr>
          <a:lstStyle/>
          <a:p>
            <a:r>
              <a:rPr lang="en-US" altLang="ko-KR" sz="2000" i="1" smtClean="0">
                <a:solidFill>
                  <a:schemeClr val="tx1">
                    <a:lumMod val="75000"/>
                    <a:lumOff val="25000"/>
                  </a:schemeClr>
                </a:solidFill>
              </a:rPr>
              <a:t>Amazon.com</a:t>
            </a:r>
            <a:endParaRPr lang="en-US" sz="2000" i="1" dirty="0"/>
          </a:p>
        </p:txBody>
      </p:sp>
      <p:sp>
        <p:nvSpPr>
          <p:cNvPr id="10" name="Rectangle 9"/>
          <p:cNvSpPr/>
          <p:nvPr/>
        </p:nvSpPr>
        <p:spPr>
          <a:xfrm>
            <a:off x="3607380" y="5789302"/>
            <a:ext cx="1555041" cy="400110"/>
          </a:xfrm>
          <a:prstGeom prst="rect">
            <a:avLst/>
          </a:prstGeom>
        </p:spPr>
        <p:txBody>
          <a:bodyPr wrap="none">
            <a:spAutoFit/>
          </a:bodyPr>
          <a:lstStyle/>
          <a:p>
            <a:r>
              <a:rPr lang="en-US" altLang="ko-KR" sz="2000" i="1" dirty="0" err="1" smtClean="0">
                <a:solidFill>
                  <a:schemeClr val="tx1">
                    <a:lumMod val="75000"/>
                    <a:lumOff val="25000"/>
                  </a:schemeClr>
                </a:solidFill>
              </a:rPr>
              <a:t>Youtube.com</a:t>
            </a:r>
            <a:endParaRPr lang="en-US" sz="2000" i="1" dirty="0"/>
          </a:p>
        </p:txBody>
      </p:sp>
      <p:sp>
        <p:nvSpPr>
          <p:cNvPr id="11" name="Rectangle 10"/>
          <p:cNvSpPr/>
          <p:nvPr/>
        </p:nvSpPr>
        <p:spPr>
          <a:xfrm>
            <a:off x="5548695" y="5789302"/>
            <a:ext cx="1689180" cy="400110"/>
          </a:xfrm>
          <a:prstGeom prst="rect">
            <a:avLst/>
          </a:prstGeom>
        </p:spPr>
        <p:txBody>
          <a:bodyPr wrap="none">
            <a:spAutoFit/>
          </a:bodyPr>
          <a:lstStyle/>
          <a:p>
            <a:r>
              <a:rPr lang="en-US" altLang="ko-KR" sz="2000" i="1" dirty="0" err="1" smtClean="0">
                <a:solidFill>
                  <a:schemeClr val="tx1">
                    <a:lumMod val="75000"/>
                    <a:lumOff val="25000"/>
                  </a:schemeClr>
                </a:solidFill>
              </a:rPr>
              <a:t>Facebook.com</a:t>
            </a:r>
            <a:endParaRPr lang="en-US" sz="2000" i="1" dirty="0"/>
          </a:p>
        </p:txBody>
      </p:sp>
      <p:sp>
        <p:nvSpPr>
          <p:cNvPr id="12" name="Oval 11"/>
          <p:cNvSpPr/>
          <p:nvPr/>
        </p:nvSpPr>
        <p:spPr>
          <a:xfrm>
            <a:off x="2213644"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274167" y="4692871"/>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334170" y="4692869"/>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4274167"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21364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6329534" y="5724825"/>
            <a:ext cx="118229" cy="12895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a:stCxn id="12" idx="5"/>
            <a:endCxn id="15" idx="1"/>
          </p:cNvCxnSpPr>
          <p:nvPr/>
        </p:nvCxnSpPr>
        <p:spPr>
          <a:xfrm>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3" idx="3"/>
            <a:endCxn id="16" idx="7"/>
          </p:cNvCxnSpPr>
          <p:nvPr/>
        </p:nvCxnSpPr>
        <p:spPr>
          <a:xfrm flipH="1">
            <a:off x="2314559" y="4802940"/>
            <a:ext cx="1976922" cy="940770"/>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17" idx="0"/>
            <a:endCxn id="14" idx="4"/>
          </p:cNvCxnSpPr>
          <p:nvPr/>
        </p:nvCxnSpPr>
        <p:spPr>
          <a:xfrm flipV="1">
            <a:off x="6388649" y="4821823"/>
            <a:ext cx="4636" cy="903002"/>
          </a:xfrm>
          <a:prstGeom prst="line">
            <a:avLst/>
          </a:prstGeom>
          <a:ln w="19050">
            <a:solidFill>
              <a:srgbClr val="7A001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6447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 calcmode="lin" valueType="num">
                                      <p:cBhvr>
                                        <p:cTn id="15" dur="500" fill="hold"/>
                                        <p:tgtEl>
                                          <p:spTgt spid="7"/>
                                        </p:tgtEl>
                                        <p:attrNameLst>
                                          <p:attrName>style.rotation</p:attrName>
                                        </p:attrNameLst>
                                      </p:cBhvr>
                                      <p:tavLst>
                                        <p:tav tm="0">
                                          <p:val>
                                            <p:fltVal val="360"/>
                                          </p:val>
                                        </p:tav>
                                        <p:tav tm="100000">
                                          <p:val>
                                            <p:fltVal val="0"/>
                                          </p:val>
                                        </p:tav>
                                      </p:tavLst>
                                    </p:anim>
                                    <p:animEffect transition="in" filter="fade">
                                      <p:cBhvr>
                                        <p:cTn id="16" dur="500"/>
                                        <p:tgtEl>
                                          <p:spTgt spid="7"/>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childTnLst>
                          </p:cTn>
                        </p:par>
                        <p:par>
                          <p:cTn id="23" fill="hold">
                            <p:stCondLst>
                              <p:cond delay="500"/>
                            </p:stCondLst>
                            <p:childTnLst>
                              <p:par>
                                <p:cTn id="24" presetID="1" presetClass="entr" presetSubtype="0"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2"/>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wipe(down)">
                                      <p:cBhvr>
                                        <p:cTn id="46" dur="500"/>
                                        <p:tgtEl>
                                          <p:spTgt spid="22"/>
                                        </p:tgtEl>
                                      </p:cBhvr>
                                    </p:animEffect>
                                  </p:childTnLst>
                                </p:cTn>
                              </p:par>
                            </p:childTnLst>
                          </p:cTn>
                        </p:par>
                        <p:par>
                          <p:cTn id="47" fill="hold">
                            <p:stCondLst>
                              <p:cond delay="500"/>
                            </p:stCondLst>
                            <p:childTnLst>
                              <p:par>
                                <p:cTn id="48" presetID="22" presetClass="entr" presetSubtype="4"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down)">
                                      <p:cBhvr>
                                        <p:cTn id="50" dur="500"/>
                                        <p:tgtEl>
                                          <p:spTgt spid="19"/>
                                        </p:tgtEl>
                                      </p:cBhvr>
                                    </p:animEffect>
                                  </p:childTnLst>
                                </p:cTn>
                              </p:par>
                            </p:childTnLst>
                          </p:cTn>
                        </p:par>
                        <p:par>
                          <p:cTn id="51" fill="hold">
                            <p:stCondLst>
                              <p:cond delay="1000"/>
                            </p:stCondLst>
                            <p:childTnLst>
                              <p:par>
                                <p:cTn id="52" presetID="22" presetClass="entr" presetSubtype="4" fill="hold"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wipe(down)">
                                      <p:cBhvr>
                                        <p:cTn id="5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1" grpId="0"/>
      <p:bldP spid="12" grpId="0" animBg="1"/>
      <p:bldP spid="13" grpId="0" animBg="1"/>
      <p:bldP spid="14" grpId="0" animBg="1"/>
      <p:bldP spid="15" grpId="0" animBg="1"/>
      <p:bldP spid="16"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8</a:t>
            </a:fld>
            <a:endParaRPr lang="en-US" dirty="0"/>
          </a:p>
        </p:txBody>
      </p:sp>
      <p:sp>
        <p:nvSpPr>
          <p:cNvPr id="4" name="Rectangle 3"/>
          <p:cNvSpPr/>
          <p:nvPr/>
        </p:nvSpPr>
        <p:spPr>
          <a:xfrm>
            <a:off x="349416" y="1026916"/>
            <a:ext cx="8665188" cy="523220"/>
          </a:xfrm>
          <a:prstGeom prst="rect">
            <a:avLst/>
          </a:prstGeom>
        </p:spPr>
        <p:txBody>
          <a:bodyPr wrap="square">
            <a:spAutoFit/>
          </a:bodyPr>
          <a:lstStyle/>
          <a:p>
            <a:pPr algn="just"/>
            <a:r>
              <a:rPr lang="en-US" altLang="ko-KR" sz="2800" b="1" dirty="0" smtClean="0"/>
              <a:t>Attack Model</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Website Fingerprinting</a:t>
            </a:r>
            <a:endParaRPr lang="en-US" b="1" dirty="0"/>
          </a:p>
        </p:txBody>
      </p:sp>
      <p:pic>
        <p:nvPicPr>
          <p:cNvPr id="8" name="Picture 7"/>
          <p:cNvPicPr>
            <a:picLocks noChangeAspect="1"/>
          </p:cNvPicPr>
          <p:nvPr/>
        </p:nvPicPr>
        <p:blipFill>
          <a:blip r:embed="rId3"/>
          <a:stretch>
            <a:fillRect/>
          </a:stretch>
        </p:blipFill>
        <p:spPr>
          <a:xfrm>
            <a:off x="3081007" y="2384385"/>
            <a:ext cx="560742" cy="560742"/>
          </a:xfrm>
          <a:prstGeom prst="rect">
            <a:avLst/>
          </a:prstGeom>
        </p:spPr>
      </p:pic>
      <p:pic>
        <p:nvPicPr>
          <p:cNvPr id="23" name="Picture 22"/>
          <p:cNvPicPr>
            <a:picLocks noChangeAspect="1"/>
          </p:cNvPicPr>
          <p:nvPr/>
        </p:nvPicPr>
        <p:blipFill>
          <a:blip r:embed="rId3"/>
          <a:stretch>
            <a:fillRect/>
          </a:stretch>
        </p:blipFill>
        <p:spPr>
          <a:xfrm>
            <a:off x="730435" y="2227245"/>
            <a:ext cx="717882" cy="717882"/>
          </a:xfrm>
          <a:prstGeom prst="rect">
            <a:avLst/>
          </a:prstGeom>
        </p:spPr>
      </p:pic>
      <p:sp>
        <p:nvSpPr>
          <p:cNvPr id="30" name="Cross 29"/>
          <p:cNvSpPr/>
          <p:nvPr/>
        </p:nvSpPr>
        <p:spPr>
          <a:xfrm>
            <a:off x="3289849" y="2471240"/>
            <a:ext cx="251013" cy="251013"/>
          </a:xfrm>
          <a:prstGeom prst="plus">
            <a:avLst>
              <a:gd name="adj" fmla="val 31549"/>
            </a:avLst>
          </a:prstGeom>
          <a:solidFill>
            <a:srgbClr val="FFCC33"/>
          </a:solidFill>
          <a:ln>
            <a:solidFill>
              <a:srgbClr val="7A00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p:nvPr/>
        </p:nvCxnSpPr>
        <p:spPr>
          <a:xfrm>
            <a:off x="1555531" y="2564526"/>
            <a:ext cx="1374428" cy="69464"/>
          </a:xfrm>
          <a:prstGeom prst="straightConnector1">
            <a:avLst/>
          </a:prstGeom>
          <a:ln w="28575">
            <a:solidFill>
              <a:srgbClr val="FFCC33"/>
            </a:solidFill>
            <a:headEnd type="none"/>
            <a:tailEnd type="triangle" w="lg" len="med"/>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75543" y="1914811"/>
            <a:ext cx="702436" cy="400110"/>
          </a:xfrm>
          <a:prstGeom prst="rect">
            <a:avLst/>
          </a:prstGeom>
        </p:spPr>
        <p:txBody>
          <a:bodyPr wrap="none">
            <a:spAutoFit/>
          </a:bodyPr>
          <a:lstStyle/>
          <a:p>
            <a:r>
              <a:rPr lang="en-US" sz="2000" b="1" dirty="0">
                <a:solidFill>
                  <a:srgbClr val="000000"/>
                </a:solidFill>
                <a:latin typeface="Calibri" charset="0"/>
                <a:ea typeface="Calibri" charset="0"/>
                <a:cs typeface="Calibri" charset="0"/>
              </a:rPr>
              <a:t>Alice</a:t>
            </a:r>
            <a:endParaRPr lang="en-US" sz="2000" b="1" dirty="0"/>
          </a:p>
        </p:txBody>
      </p:sp>
      <p:pic>
        <p:nvPicPr>
          <p:cNvPr id="7" name="Picture 6"/>
          <p:cNvPicPr>
            <a:picLocks noChangeAspect="1"/>
          </p:cNvPicPr>
          <p:nvPr/>
        </p:nvPicPr>
        <p:blipFill>
          <a:blip r:embed="rId4"/>
          <a:stretch>
            <a:fillRect/>
          </a:stretch>
        </p:blipFill>
        <p:spPr>
          <a:xfrm>
            <a:off x="1667276" y="4304380"/>
            <a:ext cx="975795" cy="975795"/>
          </a:xfrm>
          <a:prstGeom prst="rect">
            <a:avLst/>
          </a:prstGeom>
        </p:spPr>
      </p:pic>
      <p:cxnSp>
        <p:nvCxnSpPr>
          <p:cNvPr id="48" name="Straight Arrow Connector 47"/>
          <p:cNvCxnSpPr>
            <a:endCxn id="7" idx="0"/>
          </p:cNvCxnSpPr>
          <p:nvPr/>
        </p:nvCxnSpPr>
        <p:spPr>
          <a:xfrm>
            <a:off x="2155173" y="2596746"/>
            <a:ext cx="1" cy="1707634"/>
          </a:xfrm>
          <a:prstGeom prst="straightConnector1">
            <a:avLst/>
          </a:prstGeom>
          <a:ln w="28575">
            <a:solidFill>
              <a:srgbClr val="FF0000"/>
            </a:solidFill>
            <a:headEnd type="oval" w="lg" len="lg"/>
            <a:tailEnd type="none" w="lg" len="med"/>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1590989" y="5927149"/>
            <a:ext cx="7690119" cy="369332"/>
          </a:xfrm>
          <a:prstGeom prst="rect">
            <a:avLst/>
          </a:prstGeom>
        </p:spPr>
        <p:txBody>
          <a:bodyPr wrap="none">
            <a:spAutoFit/>
          </a:bodyPr>
          <a:lstStyle/>
          <a:p>
            <a:r>
              <a:rPr lang="en-US" i="1" dirty="0" smtClean="0">
                <a:solidFill>
                  <a:schemeClr val="tx1">
                    <a:lumMod val="65000"/>
                    <a:lumOff val="35000"/>
                  </a:schemeClr>
                </a:solidFill>
              </a:rPr>
              <a:t>Juarez</a:t>
            </a:r>
            <a:r>
              <a:rPr lang="en-US" i="1" dirty="0">
                <a:solidFill>
                  <a:schemeClr val="tx1">
                    <a:lumMod val="65000"/>
                    <a:lumOff val="35000"/>
                  </a:schemeClr>
                </a:solidFill>
              </a:rPr>
              <a:t>, M. et al.: A Critical Evaluation of Website Fingerprinting Attacks. </a:t>
            </a:r>
            <a:r>
              <a:rPr lang="en-US" i="1" dirty="0" smtClean="0">
                <a:solidFill>
                  <a:schemeClr val="tx1">
                    <a:lumMod val="65000"/>
                    <a:lumOff val="35000"/>
                  </a:schemeClr>
                </a:solidFill>
              </a:rPr>
              <a:t>(</a:t>
            </a:r>
            <a:r>
              <a:rPr lang="en-US" i="1" dirty="0">
                <a:solidFill>
                  <a:schemeClr val="tx1">
                    <a:lumMod val="65000"/>
                    <a:lumOff val="35000"/>
                  </a:schemeClr>
                </a:solidFill>
              </a:rPr>
              <a:t>2014).</a:t>
            </a:r>
          </a:p>
        </p:txBody>
      </p:sp>
      <p:sp>
        <p:nvSpPr>
          <p:cNvPr id="51" name="Rectangle 50"/>
          <p:cNvSpPr/>
          <p:nvPr/>
        </p:nvSpPr>
        <p:spPr>
          <a:xfrm>
            <a:off x="3894082" y="1755189"/>
            <a:ext cx="4722380" cy="3785652"/>
          </a:xfrm>
          <a:prstGeom prst="rect">
            <a:avLst/>
          </a:prstGeom>
        </p:spPr>
        <p:txBody>
          <a:bodyPr wrap="square">
            <a:spAutoFit/>
          </a:bodyPr>
          <a:lstStyle/>
          <a:p>
            <a:pPr marL="342900" indent="-342900">
              <a:buFont typeface="Arial" charset="0"/>
              <a:buChar char="•"/>
            </a:pPr>
            <a:r>
              <a:rPr lang="en-US" sz="2400" dirty="0" smtClean="0">
                <a:solidFill>
                  <a:srgbClr val="000000"/>
                </a:solidFill>
                <a:latin typeface="Calibri" charset="0"/>
                <a:ea typeface="Calibri" charset="0"/>
                <a:cs typeface="Calibri" charset="0"/>
              </a:rPr>
              <a:t>The adversary targets a specific victim and tries to identify which website the victim visits.</a:t>
            </a:r>
          </a:p>
          <a:p>
            <a:pPr marL="342900" indent="-342900">
              <a:buFont typeface="Arial" charset="0"/>
              <a:buChar char="•"/>
            </a:pPr>
            <a:r>
              <a:rPr lang="en-US" sz="2400" dirty="0" smtClean="0">
                <a:solidFill>
                  <a:srgbClr val="000000"/>
                </a:solidFill>
                <a:latin typeface="Calibri" charset="0"/>
                <a:ea typeface="Calibri" charset="0"/>
                <a:cs typeface="Calibri" charset="0"/>
              </a:rPr>
              <a:t>Attacker trains a classifier under conditions similar to those of victim.</a:t>
            </a:r>
          </a:p>
          <a:p>
            <a:pPr marL="342900" indent="-342900">
              <a:buFont typeface="Arial" charset="0"/>
              <a:buChar char="•"/>
            </a:pPr>
            <a:r>
              <a:rPr lang="en-US" sz="2400" dirty="0" smtClean="0">
                <a:latin typeface="Calibri" charset="0"/>
                <a:ea typeface="Calibri" charset="0"/>
                <a:cs typeface="Calibri" charset="0"/>
              </a:rPr>
              <a:t>The </a:t>
            </a:r>
            <a:r>
              <a:rPr lang="en-US" sz="2400" dirty="0">
                <a:latin typeface="Calibri" charset="0"/>
                <a:ea typeface="Calibri" charset="0"/>
                <a:cs typeface="Calibri" charset="0"/>
              </a:rPr>
              <a:t>adversary may have enough </a:t>
            </a:r>
            <a:r>
              <a:rPr lang="en-US" sz="2400" dirty="0" smtClean="0">
                <a:latin typeface="Calibri" charset="0"/>
                <a:ea typeface="Calibri" charset="0"/>
                <a:cs typeface="Calibri" charset="0"/>
              </a:rPr>
              <a:t>background </a:t>
            </a:r>
            <a:r>
              <a:rPr lang="en-US" sz="2400" dirty="0">
                <a:latin typeface="Calibri" charset="0"/>
                <a:ea typeface="Calibri" charset="0"/>
                <a:cs typeface="Calibri" charset="0"/>
              </a:rPr>
              <a:t>knowledge about the user to reproduce his </a:t>
            </a:r>
            <a:r>
              <a:rPr lang="en-US" sz="2400" dirty="0" smtClean="0">
                <a:latin typeface="Calibri" charset="0"/>
                <a:ea typeface="Calibri" charset="0"/>
                <a:cs typeface="Calibri" charset="0"/>
              </a:rPr>
              <a:t>configuration.</a:t>
            </a:r>
            <a:endParaRPr lang="en-US" sz="2400" dirty="0">
              <a:latin typeface="Calibri" charset="0"/>
              <a:ea typeface="Calibri" charset="0"/>
              <a:cs typeface="Calibri" charset="0"/>
            </a:endParaRPr>
          </a:p>
        </p:txBody>
      </p:sp>
    </p:spTree>
    <p:extLst>
      <p:ext uri="{BB962C8B-B14F-4D97-AF65-F5344CB8AC3E}">
        <p14:creationId xmlns:p14="http://schemas.microsoft.com/office/powerpoint/2010/main" val="1046605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down)">
                                      <p:cBhvr>
                                        <p:cTn id="12" dur="500"/>
                                        <p:tgtEl>
                                          <p:spTgt spid="48"/>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51"/>
                                        </p:tgtEl>
                                        <p:attrNameLst>
                                          <p:attrName>style.visibility</p:attrName>
                                        </p:attrNameLst>
                                      </p:cBhvr>
                                      <p:to>
                                        <p:strVal val="visible"/>
                                      </p:to>
                                    </p:set>
                                    <p:animEffect transition="in" filter="fade">
                                      <p:cBhvr>
                                        <p:cTn id="16"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37705" y="6459786"/>
            <a:ext cx="984019" cy="365125"/>
          </a:xfrm>
        </p:spPr>
        <p:txBody>
          <a:bodyPr/>
          <a:lstStyle/>
          <a:p>
            <a:fld id="{629637A9-119A-49DA-BD12-AAC58B377D80}" type="slidenum">
              <a:rPr lang="en-US" smtClean="0"/>
              <a:t>9</a:t>
            </a:fld>
            <a:endParaRPr lang="en-US" dirty="0"/>
          </a:p>
        </p:txBody>
      </p:sp>
      <p:sp>
        <p:nvSpPr>
          <p:cNvPr id="4" name="Rectangle 3"/>
          <p:cNvSpPr/>
          <p:nvPr/>
        </p:nvSpPr>
        <p:spPr>
          <a:xfrm>
            <a:off x="349416" y="1026916"/>
            <a:ext cx="8665188" cy="2800767"/>
          </a:xfrm>
          <a:prstGeom prst="rect">
            <a:avLst/>
          </a:prstGeom>
        </p:spPr>
        <p:txBody>
          <a:bodyPr wrap="square">
            <a:spAutoFit/>
          </a:bodyPr>
          <a:lstStyle/>
          <a:p>
            <a:pPr algn="just"/>
            <a:r>
              <a:rPr lang="en-US" altLang="ko-KR" sz="2800" b="1" dirty="0" smtClean="0"/>
              <a:t>Attacks</a:t>
            </a:r>
          </a:p>
          <a:p>
            <a:pPr marL="342882" indent="-342882" algn="just">
              <a:buFontTx/>
              <a:buChar char="-"/>
            </a:pPr>
            <a:r>
              <a:rPr lang="en-US" altLang="ko-KR" sz="2400" dirty="0" smtClean="0">
                <a:solidFill>
                  <a:schemeClr val="tx1">
                    <a:lumMod val="75000"/>
                    <a:lumOff val="25000"/>
                  </a:schemeClr>
                </a:solidFill>
              </a:rPr>
              <a:t>a</a:t>
            </a:r>
            <a:endParaRPr lang="en-US" altLang="ko-KR" sz="2400" dirty="0">
              <a:solidFill>
                <a:schemeClr val="tx1">
                  <a:lumMod val="75000"/>
                  <a:lumOff val="25000"/>
                </a:schemeClr>
              </a:solidFill>
            </a:endParaRPr>
          </a:p>
          <a:p>
            <a:pPr marL="800082" lvl="1" indent="-342882" algn="just">
              <a:buFontTx/>
              <a:buChar char="-"/>
            </a:pPr>
            <a:r>
              <a:rPr lang="en-US" altLang="ko-KR" sz="2400" dirty="0" smtClean="0">
                <a:solidFill>
                  <a:schemeClr val="tx1">
                    <a:lumMod val="75000"/>
                    <a:lumOff val="25000"/>
                  </a:schemeClr>
                </a:solidFill>
              </a:rPr>
              <a:t>aa</a:t>
            </a:r>
            <a:endParaRPr lang="en-US" altLang="ko-KR" sz="2400" dirty="0">
              <a:solidFill>
                <a:schemeClr val="tx1">
                  <a:lumMod val="75000"/>
                  <a:lumOff val="25000"/>
                </a:schemeClr>
              </a:solidFill>
            </a:endParaRPr>
          </a:p>
          <a:p>
            <a:pPr marL="800082" lvl="1" indent="-342882" algn="just">
              <a:buFontTx/>
              <a:buChar char="-"/>
            </a:pPr>
            <a:r>
              <a:rPr lang="en-US" altLang="ko-KR" sz="2400" dirty="0" smtClean="0">
                <a:solidFill>
                  <a:schemeClr val="tx1">
                    <a:lumMod val="75000"/>
                    <a:lumOff val="25000"/>
                  </a:schemeClr>
                </a:solidFill>
              </a:rPr>
              <a:t>ab</a:t>
            </a:r>
            <a:endParaRPr lang="en-US" altLang="ko-KR" sz="2800" b="1" dirty="0" smtClean="0">
              <a:solidFill>
                <a:schemeClr val="tx1">
                  <a:lumMod val="75000"/>
                  <a:lumOff val="25000"/>
                </a:schemeClr>
              </a:solidFill>
            </a:endParaRPr>
          </a:p>
          <a:p>
            <a:pPr algn="just"/>
            <a:r>
              <a:rPr lang="en-US" altLang="ko-KR" sz="2800" b="1" dirty="0" smtClean="0">
                <a:solidFill>
                  <a:schemeClr val="tx1">
                    <a:lumMod val="75000"/>
                    <a:lumOff val="25000"/>
                  </a:schemeClr>
                </a:solidFill>
              </a:rPr>
              <a:t>Defenses</a:t>
            </a:r>
          </a:p>
          <a:p>
            <a:pPr marL="342882" indent="-342882" algn="just">
              <a:buFontTx/>
              <a:buChar char="-"/>
            </a:pPr>
            <a:r>
              <a:rPr lang="en-US" altLang="ko-KR" sz="2400" dirty="0">
                <a:solidFill>
                  <a:schemeClr val="tx1">
                    <a:lumMod val="75000"/>
                    <a:lumOff val="25000"/>
                  </a:schemeClr>
                </a:solidFill>
              </a:rPr>
              <a:t>a</a:t>
            </a:r>
          </a:p>
          <a:p>
            <a:pPr marL="800082" lvl="1" indent="-342882" algn="just">
              <a:buFontTx/>
              <a:buChar char="-"/>
            </a:pPr>
            <a:r>
              <a:rPr lang="en-US" altLang="ko-KR" sz="2400" dirty="0" smtClean="0">
                <a:solidFill>
                  <a:schemeClr val="tx1">
                    <a:lumMod val="75000"/>
                    <a:lumOff val="25000"/>
                  </a:schemeClr>
                </a:solidFill>
              </a:rPr>
              <a:t>ac</a:t>
            </a:r>
            <a:endParaRPr lang="en-US" altLang="ko-KR" sz="2400" dirty="0">
              <a:solidFill>
                <a:schemeClr val="tx1">
                  <a:lumMod val="75000"/>
                  <a:lumOff val="25000"/>
                </a:schemeClr>
              </a:solidFill>
            </a:endParaRPr>
          </a:p>
        </p:txBody>
      </p:sp>
      <p:sp>
        <p:nvSpPr>
          <p:cNvPr id="6" name="Title 1"/>
          <p:cNvSpPr txBox="1">
            <a:spLocks/>
          </p:cNvSpPr>
          <p:nvPr/>
        </p:nvSpPr>
        <p:spPr>
          <a:xfrm>
            <a:off x="409576" y="232031"/>
            <a:ext cx="9479494" cy="7348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smtClean="0"/>
              <a:t>Related Works (TODO)</a:t>
            </a:r>
            <a:endParaRPr lang="en-US" b="1" dirty="0"/>
          </a:p>
        </p:txBody>
      </p:sp>
    </p:spTree>
    <p:extLst>
      <p:ext uri="{BB962C8B-B14F-4D97-AF65-F5344CB8AC3E}">
        <p14:creationId xmlns:p14="http://schemas.microsoft.com/office/powerpoint/2010/main" val="678010143"/>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12472</TotalTime>
  <Words>1002</Words>
  <Application>Microsoft Macintosh PowerPoint</Application>
  <PresentationFormat>On-screen Show (4:3)</PresentationFormat>
  <Paragraphs>220</Paragraphs>
  <Slides>25</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Calibri Light</vt:lpstr>
      <vt:lpstr>Consolas</vt:lpstr>
      <vt:lpstr>맑은 고딕</vt:lpstr>
      <vt:lpstr>Arial</vt:lpstr>
      <vt:lpstr>Retrospect</vt:lpstr>
      <vt:lpstr>  Link prefetching : A Website Fingerprinting Defense for Tor     Vaibhav Sharma, Taejoon Byun, Se Eun Oh and Elaheh Ghassabani Final project of CSCI5271: Introduction to Security  December 7,2015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 (TODO)</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Learning-Based Method for Combining Testing Techniques</dc:title>
  <dc:creator>Taejoon Byun</dc:creator>
  <cp:lastModifiedBy>Taejoon Byun</cp:lastModifiedBy>
  <cp:revision>731</cp:revision>
  <cp:lastPrinted>2013-09-04T22:21:33Z</cp:lastPrinted>
  <dcterms:created xsi:type="dcterms:W3CDTF">2013-09-04T08:46:27Z</dcterms:created>
  <dcterms:modified xsi:type="dcterms:W3CDTF">2015-12-07T18:53:47Z</dcterms:modified>
</cp:coreProperties>
</file>

<file path=docProps/thumbnail.jpeg>
</file>